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9"/>
  </p:notesMasterIdLst>
  <p:sldIdLst>
    <p:sldId id="467" r:id="rId2"/>
    <p:sldId id="487" r:id="rId3"/>
    <p:sldId id="486" r:id="rId4"/>
    <p:sldId id="488" r:id="rId5"/>
    <p:sldId id="489" r:id="rId6"/>
    <p:sldId id="485" r:id="rId7"/>
    <p:sldId id="484" r:id="rId8"/>
    <p:sldId id="256" r:id="rId9"/>
    <p:sldId id="431" r:id="rId10"/>
    <p:sldId id="392" r:id="rId11"/>
    <p:sldId id="393" r:id="rId12"/>
    <p:sldId id="432" r:id="rId13"/>
    <p:sldId id="448" r:id="rId14"/>
    <p:sldId id="434" r:id="rId15"/>
    <p:sldId id="404" r:id="rId16"/>
    <p:sldId id="403" r:id="rId17"/>
    <p:sldId id="402" r:id="rId18"/>
    <p:sldId id="394" r:id="rId19"/>
    <p:sldId id="406" r:id="rId20"/>
    <p:sldId id="415" r:id="rId21"/>
    <p:sldId id="414" r:id="rId22"/>
    <p:sldId id="413" r:id="rId23"/>
    <p:sldId id="412" r:id="rId24"/>
    <p:sldId id="468" r:id="rId25"/>
    <p:sldId id="454" r:id="rId26"/>
    <p:sldId id="459" r:id="rId27"/>
    <p:sldId id="481" r:id="rId28"/>
    <p:sldId id="460" r:id="rId29"/>
    <p:sldId id="482" r:id="rId30"/>
    <p:sldId id="483" r:id="rId31"/>
    <p:sldId id="462" r:id="rId32"/>
    <p:sldId id="453" r:id="rId33"/>
    <p:sldId id="469" r:id="rId34"/>
    <p:sldId id="449" r:id="rId35"/>
    <p:sldId id="480" r:id="rId36"/>
    <p:sldId id="463" r:id="rId37"/>
    <p:sldId id="401" r:id="rId38"/>
    <p:sldId id="461" r:id="rId39"/>
    <p:sldId id="466" r:id="rId40"/>
    <p:sldId id="450" r:id="rId41"/>
    <p:sldId id="470" r:id="rId42"/>
    <p:sldId id="326" r:id="rId43"/>
    <p:sldId id="318" r:id="rId44"/>
    <p:sldId id="333" r:id="rId45"/>
    <p:sldId id="358" r:id="rId46"/>
    <p:sldId id="371" r:id="rId47"/>
    <p:sldId id="370" r:id="rId48"/>
    <p:sldId id="369" r:id="rId49"/>
    <p:sldId id="350" r:id="rId50"/>
    <p:sldId id="278" r:id="rId51"/>
    <p:sldId id="351" r:id="rId52"/>
    <p:sldId id="348" r:id="rId53"/>
    <p:sldId id="471" r:id="rId54"/>
    <p:sldId id="319" r:id="rId55"/>
    <p:sldId id="349" r:id="rId56"/>
    <p:sldId id="416" r:id="rId57"/>
    <p:sldId id="410" r:id="rId58"/>
    <p:sldId id="407" r:id="rId59"/>
    <p:sldId id="382" r:id="rId60"/>
    <p:sldId id="381" r:id="rId61"/>
    <p:sldId id="383" r:id="rId62"/>
    <p:sldId id="345" r:id="rId63"/>
    <p:sldId id="328" r:id="rId64"/>
    <p:sldId id="474" r:id="rId65"/>
    <p:sldId id="317" r:id="rId66"/>
    <p:sldId id="384" r:id="rId67"/>
    <p:sldId id="325" r:id="rId68"/>
    <p:sldId id="475" r:id="rId69"/>
    <p:sldId id="327" r:id="rId70"/>
    <p:sldId id="288" r:id="rId71"/>
    <p:sldId id="289" r:id="rId72"/>
    <p:sldId id="313" r:id="rId73"/>
    <p:sldId id="476" r:id="rId74"/>
    <p:sldId id="311" r:id="rId75"/>
    <p:sldId id="377" r:id="rId76"/>
    <p:sldId id="375" r:id="rId77"/>
    <p:sldId id="379" r:id="rId78"/>
    <p:sldId id="316" r:id="rId79"/>
    <p:sldId id="324" r:id="rId80"/>
    <p:sldId id="378" r:id="rId81"/>
    <p:sldId id="376" r:id="rId82"/>
    <p:sldId id="477" r:id="rId83"/>
    <p:sldId id="320" r:id="rId84"/>
    <p:sldId id="291" r:id="rId85"/>
    <p:sldId id="292" r:id="rId86"/>
    <p:sldId id="293" r:id="rId87"/>
    <p:sldId id="290" r:id="rId88"/>
    <p:sldId id="274" r:id="rId89"/>
    <p:sldId id="329" r:id="rId90"/>
    <p:sldId id="315" r:id="rId91"/>
    <p:sldId id="478" r:id="rId92"/>
    <p:sldId id="321" r:id="rId93"/>
    <p:sldId id="322" r:id="rId94"/>
    <p:sldId id="323" r:id="rId95"/>
    <p:sldId id="330" r:id="rId96"/>
    <p:sldId id="331" r:id="rId97"/>
    <p:sldId id="332" r:id="rId98"/>
    <p:sldId id="335" r:id="rId99"/>
    <p:sldId id="337" r:id="rId100"/>
    <p:sldId id="312" r:id="rId101"/>
    <p:sldId id="385" r:id="rId102"/>
    <p:sldId id="479" r:id="rId103"/>
    <p:sldId id="303" r:id="rId104"/>
    <p:sldId id="304" r:id="rId105"/>
    <p:sldId id="305" r:id="rId106"/>
    <p:sldId id="307" r:id="rId107"/>
    <p:sldId id="306" r:id="rId10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4" autoAdjust="0"/>
    <p:restoredTop sz="94660"/>
  </p:normalViewPr>
  <p:slideViewPr>
    <p:cSldViewPr snapToGrid="0">
      <p:cViewPr>
        <p:scale>
          <a:sx n="150" d="100"/>
          <a:sy n="150" d="100"/>
        </p:scale>
        <p:origin x="-2501" y="-7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27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01D7A-9FC2-4F0A-BF5D-D5B39359121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27F07-299F-4625-99DB-9C0F28843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5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ADB55FA-C801-4576-A7FC-DE6D69C9DA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EED772-DA88-4B51-A53B-A2CDFCE47ABA}" type="slidenum">
              <a:rPr lang="en-US" altLang="en-US" smtClean="0"/>
              <a:pPr/>
              <a:t>42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F6DF4BE-144A-40F0-A371-5EA62B315A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025" y="698500"/>
            <a:ext cx="6208713" cy="3492500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80BAA43-F320-4A0F-BCCB-E0338443C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48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25E6B2F-257E-4971-AB4A-290C9F3AA7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F1F09-97C4-414D-806A-64C72120EE79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598ECF25-DDBF-485F-A6EC-4F04AA2592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025" y="698500"/>
            <a:ext cx="6208713" cy="3492500"/>
          </a:xfrm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C20D331-4739-46E9-9FAB-4061B0B32E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848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08318C7-EA4B-4E9E-9EB0-EFC613968E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71FEBF-8B3F-489F-9CF2-1C0BAA96DE41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6C2F7A11-FD95-4ABE-A37A-E20D48FB0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025" y="698500"/>
            <a:ext cx="6208713" cy="3492500"/>
          </a:xfrm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5DB7512-3DAE-4396-A4BE-2EC84A7A4D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13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6FDAC95A-894C-4A78-8EDB-DA27FDF246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3045DA-E67C-40E2-9399-B0C20DF6174F}" type="slidenum">
              <a:rPr lang="en-US" altLang="en-US" smtClean="0"/>
              <a:pPr/>
              <a:t>63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6F22D00-23F2-4E7E-8500-C81CB8C59A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025" y="698500"/>
            <a:ext cx="6208713" cy="3492500"/>
          </a:xfrm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76A7562A-4A41-43C0-B999-9345A4512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547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DF23D2B-7274-4355-8C8D-247BA681A1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A200AA-9695-4C4E-966F-B7B6AB985A19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96FEA5A6-9AD7-4C01-B049-B097289E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1DFB64D-26FE-4F7B-B2EB-7652148158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1350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7FE8B0D6-3923-4C2C-926A-F0C444141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53619D1-A560-4786-B942-57CCE822C97C}" type="slidenum">
              <a:rPr lang="en-US" altLang="en-US" smtClean="0"/>
              <a:pPr/>
              <a:t>67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8969AD1-8164-407D-A0AC-462E3CED34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D73D05A3-80F2-44A0-A886-37E42D459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7155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5F1F33ED-E445-4278-841E-3F09DDF65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7F8C6DC-56DC-4AB7-87D0-9B20859AFA19}" type="slidenum">
              <a:rPr lang="en-US" altLang="en-US" smtClean="0"/>
              <a:pPr/>
              <a:t>69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F907493-77B2-4ED9-95FA-D3B448066C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025" y="698500"/>
            <a:ext cx="6208713" cy="3492500"/>
          </a:xfrm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92EF28C5-1EC8-48BA-A598-DA3E386141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2977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F631EC6-9C17-4FDF-93EE-046281A1B9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10C30-DFA0-49FB-9DFB-82A0614A4D85}" type="slidenum">
              <a:rPr lang="en-US" altLang="en-US"/>
              <a:pPr/>
              <a:t>72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ABCFF2FF-1469-4514-A3F5-D0F5EF87ED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2150"/>
            <a:ext cx="6157912" cy="3463925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102FAFB-E78F-4EE5-BF79-72B2E91F39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5545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97E679E-5C31-4373-B6E8-E5CC4D3253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DD46A-9896-4EB1-8D6F-EFA8FC1DD1AE}" type="slidenum">
              <a:rPr lang="en-US" altLang="en-US"/>
              <a:pPr/>
              <a:t>74</a:t>
            </a:fld>
            <a:endParaRPr lang="en-US" alt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C2546F0E-80DC-4089-A19F-0C283A94C9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2150"/>
            <a:ext cx="6157912" cy="3463925"/>
          </a:xfrm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B0A234E-B07F-422F-B349-FB424BED05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749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8F356E8-20D2-4F72-B167-45E67348FB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29FB67-CA4A-42D1-9E5F-E7FB82C70F55}" type="slidenum">
              <a:rPr lang="en-US" altLang="en-US"/>
              <a:pPr/>
              <a:t>78</a:t>
            </a:fld>
            <a:endParaRPr lang="en-US" alt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7D45D4A9-ABA8-4080-8595-9307C51410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025" y="698500"/>
            <a:ext cx="6208713" cy="3492500"/>
          </a:xfrm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E8BF085-E554-4475-BFFC-603285ADD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961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9D4FD211-8152-4642-B668-4BA8C576F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BAB0390-845D-45EE-BEE6-A5A1824AFB08}" type="slidenum">
              <a:rPr lang="en-US" altLang="en-US" smtClean="0"/>
              <a:pPr/>
              <a:t>79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E0B3EE52-9F88-4AFF-8E6E-02ED284AF4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025" y="698500"/>
            <a:ext cx="6208713" cy="3492500"/>
          </a:xfrm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80C737EF-842A-4337-A96C-7B85ED09C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0942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B21D7EC-307F-435F-94D7-B47772BB41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13F1D5-3C95-4946-93BA-6A7D13596C89}" type="slidenum">
              <a:rPr lang="en-US" altLang="en-US"/>
              <a:pPr/>
              <a:t>83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A76728D-AFBA-48E4-98E4-C57FA6BD16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863AFCD-761B-4015-B415-196E46BEF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7555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2C598A8-27FF-4BB9-BD94-7B4D75709A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FD5585D-15E7-4421-82DF-B12D0DF3CC0E}" type="slidenum">
              <a:rPr lang="en-US" altLang="en-US" smtClean="0"/>
              <a:pPr/>
              <a:t>89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C6F65C9D-A9A3-436C-8451-2D1D0527CA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025" y="698500"/>
            <a:ext cx="6208713" cy="3492500"/>
          </a:xfrm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5CA04498-B67B-4D1C-A12C-1D4BF73055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345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21CAE93-68B6-4A20-8FA8-1DACF983C6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36BEC5-DFB8-4900-A0EF-723B72FF4292}" type="slidenum">
              <a:rPr lang="en-US" altLang="en-US"/>
              <a:pPr/>
              <a:t>90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4D49E62-B389-45C6-A023-A867753959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2150"/>
            <a:ext cx="6157912" cy="3463925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8473F43-C026-44F2-8D8B-9F62FE724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018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042A5E0-D983-447F-AA98-D1635133AF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CD796F-CF91-4BAD-A5CB-93A7703F492B}" type="slidenum">
              <a:rPr lang="en-US" altLang="en-US"/>
              <a:pPr/>
              <a:t>92</a:t>
            </a:fld>
            <a:endParaRPr lang="en-US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49F1DA93-BDAD-4E51-9784-EB31366FFE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9A8482C-69B0-4140-A00E-EB2706CCA4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5086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22FF411-3AF8-4E84-90B3-D1D0AEA9A5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EB57AC-BAC5-4A92-A0F4-CF729F912FE2}" type="slidenum">
              <a:rPr lang="en-US" altLang="en-US"/>
              <a:pPr/>
              <a:t>93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61C86E2C-2218-4237-8904-FBC28215E2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6E3AE7F-BDE7-4A00-A31C-E4BC2175F9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7038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A876B8D-CB1E-4512-AAD7-3E9AE481A0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99F7F7-B9E0-4548-ABFB-EE393CF1F68E}" type="slidenum">
              <a:rPr lang="en-US" altLang="en-US"/>
              <a:pPr/>
              <a:t>94</a:t>
            </a:fld>
            <a:endParaRPr lang="en-US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5885F1B6-DDB9-4EB7-B54B-557A9A7AF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5DACF2C-7EBD-42B6-AC7A-5EBB927E2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8857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E9D557B8-6F41-411D-A748-AC43C59223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B78660-054F-4453-9A8F-7B113B57F129}" type="slidenum">
              <a:rPr lang="en-US" altLang="en-US" smtClean="0"/>
              <a:pPr/>
              <a:t>95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2E8B810-90F6-4C89-803C-AF5D90645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CCB96DE-13C6-4FD7-9AAC-44CE3DD62E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1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B8020DDF-CA09-483E-9797-F16FFDFC51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E92665-4ADF-4A84-A796-39C253443895}" type="slidenum">
              <a:rPr lang="en-US" altLang="en-US" smtClean="0"/>
              <a:pPr/>
              <a:t>96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41395575-28DF-4D5C-ADFF-F2EC73B152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3DDA06C-E5EC-46BE-8120-2E43E69DB0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303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18D9A99-721E-4AE2-BE21-8B1C277497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52CF3BC-1CDB-4461-B993-A048DE1208AB}" type="slidenum">
              <a:rPr lang="en-US" altLang="en-US" smtClean="0"/>
              <a:pPr/>
              <a:t>97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43E9346B-6226-4E15-9089-D046DB694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98500"/>
            <a:ext cx="4656137" cy="3492500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CECE0603-2576-4A9D-B439-65A331757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427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29551A7-DD3C-49CC-A776-2F6751D92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52607A-0084-4917-A99E-77ACA3369010}" type="slidenum">
              <a:rPr lang="en-US" altLang="en-US"/>
              <a:pPr/>
              <a:t>100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BF81B6C1-14D3-42E3-B6F0-EC5C7FCD53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2150"/>
            <a:ext cx="6157912" cy="3463925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B926DDC-B6B7-4586-B59D-03AD2BFF3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50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1A621-8C45-486D-AE25-3ECA8965D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273FF-C6A8-4E09-B163-CC3BCF3E0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B8B66-39A0-4AA0-9F08-C6EE3259A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91938-C733-4D8C-A059-A5C535360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9B324-7F04-44BA-8EC1-16C3227C1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7428"/>
      </p:ext>
    </p:extLst>
  </p:cSld>
  <p:clrMapOvr>
    <a:masterClrMapping/>
  </p:clrMapOvr>
  <p:transition spd="med" advTm="4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C5324-6DF8-427E-AFA8-5CBF66055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C3572-CD64-4431-9440-85C72388F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0C51F-8F2A-40AA-9FF2-590DC080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865E9-4427-4119-AFEE-59BF076CD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E302-12C6-4C9B-B731-0DEF7F5B3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51691"/>
      </p:ext>
    </p:extLst>
  </p:cSld>
  <p:clrMapOvr>
    <a:masterClrMapping/>
  </p:clrMapOvr>
  <p:transition spd="med" advTm="4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7FF52-6824-4AC5-8339-AB9ADA196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3375C-5D98-4902-BC67-6FD8E7618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DB7D5-C00C-493E-8F71-0293B929A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FBDC9-93C6-4AA5-8750-AFD2DBA1D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9C9BE-4247-41D8-9626-8EB874465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0863"/>
      </p:ext>
    </p:extLst>
  </p:cSld>
  <p:clrMapOvr>
    <a:masterClrMapping/>
  </p:clrMapOvr>
  <p:transition spd="med" advTm="4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C5C09-1A2F-4B1F-84F1-A8F8B7200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18AD2-68BA-4894-BF5A-6F7F356B1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D37DA-B496-4E32-AD8E-4B37C44F4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AEB9F7-6B66-41CD-9FB1-B161D06CF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60F48-69F7-4ADB-8302-7901BF1CC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F3A53E-E5A8-48B9-ADDA-53C79C004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67770"/>
      </p:ext>
    </p:extLst>
  </p:cSld>
  <p:clrMapOvr>
    <a:masterClrMapping/>
  </p:clrMapOvr>
  <p:transition spd="med" advTm="4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64833-4E1C-4004-8562-EC944AEF1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5E79A-1C94-4348-B64A-E4FDEA63C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8913D-90F3-4095-896E-F4A43B554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390608-FCDA-447B-995E-9362E37B0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469A23-DC5D-4F2C-8BA6-A6C1BB97C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ED5B34-99F4-49E6-BDB0-5C13A0695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597659-3D70-4524-BDB3-5F4475EA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504F59-F5E8-47A9-99F4-E03672E93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32663"/>
      </p:ext>
    </p:extLst>
  </p:cSld>
  <p:clrMapOvr>
    <a:masterClrMapping/>
  </p:clrMapOvr>
  <p:transition spd="med" advTm="4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02B0-6473-434C-9AFE-D2192CBA5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A2C5CE-27C2-4D34-BBDE-0DFE86A1D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A70A3-BCC5-4C1B-8F9A-B72B5B58A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C7E033-8B88-4A46-842A-4AE56226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49853"/>
      </p:ext>
    </p:extLst>
  </p:cSld>
  <p:clrMapOvr>
    <a:masterClrMapping/>
  </p:clrMapOvr>
  <p:transition spd="med" advTm="4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2E8E31-1632-4CE2-AC32-5F7E2FEDF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11158A-9DAA-4BB0-A8BD-2E83D2116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3F9F7-75A0-4B63-AC22-5B3BAAE06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29816"/>
      </p:ext>
    </p:extLst>
  </p:cSld>
  <p:clrMapOvr>
    <a:masterClrMapping/>
  </p:clrMapOvr>
  <p:transition spd="med" advTm="4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3A371-B6D0-45E0-8DF6-367D31DFD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07F70-3709-48DA-A134-469DB57EE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B9A91-C9A3-4302-A24B-40359CDC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E9557-8930-43F0-9BA5-70863FC4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359B2-A9A2-43AA-B5BE-4A511F557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56E06-0E8D-49AD-9616-3406AD199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88802"/>
      </p:ext>
    </p:extLst>
  </p:cSld>
  <p:clrMapOvr>
    <a:masterClrMapping/>
  </p:clrMapOvr>
  <p:transition spd="med" advTm="4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504A7-2DFB-4E45-905E-77FD8E568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022695-B1C3-447D-8359-0D71EC165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71612-7C0B-49E0-9073-FB2A1FFEF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C91EA-FF7F-42D1-8F26-9CF8A58F7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C21F2-C5A4-4EE2-9C77-B3A16EE98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366B6-D5A4-4D9B-BBD7-81DDB2C1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74817"/>
      </p:ext>
    </p:extLst>
  </p:cSld>
  <p:clrMapOvr>
    <a:masterClrMapping/>
  </p:clrMapOvr>
  <p:transition spd="med" advTm="4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08EEF-633C-4A82-BF4A-12E56302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BD9669-62E5-4BD6-9762-710BE0D8F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779A3-C548-4E9F-B81C-371E3019E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FBA01-B558-4D3D-B256-6C3189CD9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EE745-88AF-4ED0-A75E-617D868B2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84935"/>
      </p:ext>
    </p:extLst>
  </p:cSld>
  <p:clrMapOvr>
    <a:masterClrMapping/>
  </p:clrMapOvr>
  <p:transition spd="med" advTm="4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44FA61-A3A1-4F43-A338-6344128E8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72623C-1861-4CBE-B3E9-2DFEAB958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1537F-3E9C-489F-AEDA-3ABAE5FD4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764B3-7175-4F32-8866-FCA403ADB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5F2A5-94AA-41F2-AAE5-6DBA4F43D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66540"/>
      </p:ext>
    </p:extLst>
  </p:cSld>
  <p:clrMapOvr>
    <a:masterClrMapping/>
  </p:clrMapOvr>
  <p:transition spd="med" advTm="4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6A2EB-C5C2-4613-81DD-C5A83728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04561-A230-4B6A-B637-73755FB4180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8E53649A-9D43-4B9B-A4CF-9CF0809A6302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E3198-96B4-451A-9999-009872FA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3246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6DF37F-BE64-453E-832B-03D03BC40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0400" y="63246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3291A-A10D-49A3-85E5-1D8B2041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246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D1BA40AC-5922-44B3-87DC-6CA04E8A7C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801145"/>
      </p:ext>
    </p:extLst>
  </p:cSld>
  <p:clrMapOvr>
    <a:masterClrMapping/>
  </p:clrMapOvr>
  <p:transition spd="med" advTm="4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B7CDE7-09A3-403B-B23E-A1583D148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A1327-2E12-4F38-ABDA-E370E7FB6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AC79C-A449-4B56-B06D-6CA9C8C229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9B05E-8268-4DC7-A662-E4EB3BD076A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A7640-1313-48C4-968E-C5ED02477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605B4-F1E7-4572-BF8F-99FDFB573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BE32F-B67F-4B4E-9DD5-09FF2089F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Tm="4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35.jpeg"/><Relationship Id="rId4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35.jpeg"/><Relationship Id="rId4" Type="http://schemas.openxmlformats.org/officeDocument/2006/relationships/image" Target="../media/image54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asdconsultantsinc.com" TargetMode="Externa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35.jpeg"/><Relationship Id="rId4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asdconsultantsinc.com" TargetMode="Externa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35.jpeg"/><Relationship Id="rId4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1.bin"/><Relationship Id="rId4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7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3.bin"/><Relationship Id="rId4" Type="http://schemas.openxmlformats.org/officeDocument/2006/relationships/hyperlink" Target="file:///C:\Users\Curtis%20Brown\Desktop\JRC%20Qualifications%20Presentation.ppt#-1,1,Qualifications Presentation" TargetMode="Externa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3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2.wmf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3.wmf"/><Relationship Id="rId4" Type="http://schemas.openxmlformats.org/officeDocument/2006/relationships/oleObject" Target="../embeddings/oleObject5.bin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35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Curtis%20Brown\Desktop\JRC%20Qualifications%20Presentation.ppt#-1,1,Qualifications Presentation" TargetMode="External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35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35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35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35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5.png"/><Relationship Id="rId4" Type="http://schemas.openxmlformats.org/officeDocument/2006/relationships/image" Target="../media/image35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90.png"/><Relationship Id="rId4" Type="http://schemas.openxmlformats.org/officeDocument/2006/relationships/image" Target="../media/image35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My%20Dropbox/Curtis%20Working%20Files/Documents/My%20Dropbox/Curtis%20Working%20Files/Churches/New%20Folder/ASD%20Curtis%20Personal/JRC%20Qualifications%20Presentation.ppt#-1,1,Qualifications Presentation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35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asdconsultantsinc.co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95.png"/><Relationship Id="rId4" Type="http://schemas.openxmlformats.org/officeDocument/2006/relationships/hyperlink" Target="file:///C:\Users\Curtis%20Brown\Desktop\JRC%20Qualifications%20Presentation.ppt#-1,1,Qualifications Presentation" TargetMode="Externa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9.wmf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1.wm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AA5B-C6DF-4D00-BF1C-1F3E7A6DE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DALLAS WEST CHURCH OF CHURCH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14233-A67A-432B-B7BA-76029FA36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725109"/>
      </p:ext>
    </p:extLst>
  </p:cSld>
  <p:clrMapOvr>
    <a:masterClrMapping/>
  </p:clrMapOvr>
  <p:transition spd="med" advTm="4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04C8A-230E-4728-B00B-70C38FFD1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A picture containing indoor, floor, room, ceiling&#10;&#10;Description automatically generated">
            <a:extLst>
              <a:ext uri="{FF2B5EF4-FFF2-40B4-BE49-F238E27FC236}">
                <a16:creationId xmlns:a16="http://schemas.microsoft.com/office/drawing/2014/main" id="{C7E7C04F-E955-4CC0-BBAD-7FFC82873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36" y="923278"/>
            <a:ext cx="10652464" cy="5253685"/>
          </a:xfrm>
        </p:spPr>
      </p:pic>
    </p:spTree>
    <p:extLst>
      <p:ext uri="{BB962C8B-B14F-4D97-AF65-F5344CB8AC3E}">
        <p14:creationId xmlns:p14="http://schemas.microsoft.com/office/powerpoint/2010/main" val="2882657348"/>
      </p:ext>
    </p:extLst>
  </p:cSld>
  <p:clrMapOvr>
    <a:masterClrMapping/>
  </p:clrMapOvr>
  <p:transition spd="med" advTm="4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75E3-8F0C-49E9-80C7-9DDBBCECD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294398" cy="26519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A picture containing floor, indoor, wall, room&#10;&#10;Description automatically generated">
            <a:extLst>
              <a:ext uri="{FF2B5EF4-FFF2-40B4-BE49-F238E27FC236}">
                <a16:creationId xmlns:a16="http://schemas.microsoft.com/office/drawing/2014/main" id="{73146CCD-9C5B-469A-885F-A4A38391C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672" y="967666"/>
            <a:ext cx="10112436" cy="5592931"/>
          </a:xfrm>
        </p:spPr>
      </p:pic>
    </p:spTree>
    <p:extLst>
      <p:ext uri="{BB962C8B-B14F-4D97-AF65-F5344CB8AC3E}">
        <p14:creationId xmlns:p14="http://schemas.microsoft.com/office/powerpoint/2010/main" val="3215765865"/>
      </p:ext>
    </p:extLst>
  </p:cSld>
  <p:clrMapOvr>
    <a:masterClrMapping/>
  </p:clrMapOvr>
  <p:transition spd="med" advTm="4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AA5B-C6DF-4D00-BF1C-1F3E7A6DE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LAWRENCE AND MARDER CHURCH OF CHURCH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14233-A67A-432B-B7BA-76029FA36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07629"/>
      </p:ext>
    </p:extLst>
  </p:cSld>
  <p:clrMapOvr>
    <a:masterClrMapping/>
  </p:clrMapOvr>
  <p:transition spd="med" advTm="4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147D-C934-4C8E-91D4-7A1D34695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A picture containing indoor, floor, room, furniture&#10;&#10;Description automatically generated">
            <a:extLst>
              <a:ext uri="{FF2B5EF4-FFF2-40B4-BE49-F238E27FC236}">
                <a16:creationId xmlns:a16="http://schemas.microsoft.com/office/drawing/2014/main" id="{04125B02-84EB-4583-A271-25905F0AC1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75" y="896645"/>
            <a:ext cx="10271464" cy="5280318"/>
          </a:xfrm>
        </p:spPr>
      </p:pic>
    </p:spTree>
    <p:extLst>
      <p:ext uri="{BB962C8B-B14F-4D97-AF65-F5344CB8AC3E}">
        <p14:creationId xmlns:p14="http://schemas.microsoft.com/office/powerpoint/2010/main" val="3646520525"/>
      </p:ext>
    </p:extLst>
  </p:cSld>
  <p:clrMapOvr>
    <a:masterClrMapping/>
  </p:clrMapOvr>
  <p:transition spd="med" advTm="4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2C41B-61CA-438E-B7E1-5B0A9DC7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1192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A picture containing indoor, floor, building, room&#10;&#10;Description automatically generated">
            <a:extLst>
              <a:ext uri="{FF2B5EF4-FFF2-40B4-BE49-F238E27FC236}">
                <a16:creationId xmlns:a16="http://schemas.microsoft.com/office/drawing/2014/main" id="{B43D0CF8-5052-4590-AE4E-68B879662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51" y="1145218"/>
            <a:ext cx="9841816" cy="5536021"/>
          </a:xfrm>
        </p:spPr>
      </p:pic>
    </p:spTree>
    <p:extLst>
      <p:ext uri="{BB962C8B-B14F-4D97-AF65-F5344CB8AC3E}">
        <p14:creationId xmlns:p14="http://schemas.microsoft.com/office/powerpoint/2010/main" val="443353970"/>
      </p:ext>
    </p:extLst>
  </p:cSld>
  <p:clrMapOvr>
    <a:masterClrMapping/>
  </p:clrMapOvr>
  <p:transition spd="med" advTm="4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AA5B-C6DF-4D00-BF1C-1F3E7A6DE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MARSALIS STREET CHURCH OF CHURCH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14233-A67A-432B-B7BA-76029FA36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52136"/>
      </p:ext>
    </p:extLst>
  </p:cSld>
  <p:clrMapOvr>
    <a:masterClrMapping/>
  </p:clrMapOvr>
  <p:transition spd="med" advTm="4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82E5BC-BAEE-4DD1-88E7-16FD8C6568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67" y="619566"/>
            <a:ext cx="10555645" cy="656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9558"/>
      </p:ext>
    </p:extLst>
  </p:cSld>
  <p:clrMapOvr>
    <a:masterClrMapping/>
  </p:clrMapOvr>
  <p:transition spd="med" advTm="4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one building that has a bench in front of a house&#10;&#10;Description automatically generated">
            <a:extLst>
              <a:ext uri="{FF2B5EF4-FFF2-40B4-BE49-F238E27FC236}">
                <a16:creationId xmlns:a16="http://schemas.microsoft.com/office/drawing/2014/main" id="{9D7906DA-767D-4A57-A5ED-4EBC55DB7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666"/>
            <a:ext cx="12192000" cy="59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38812"/>
      </p:ext>
    </p:extLst>
  </p:cSld>
  <p:clrMapOvr>
    <a:masterClrMapping/>
  </p:clrMapOvr>
  <p:transition spd="med" advTm="4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 on a dirt road in front of a building&#10;&#10;Description automatically generated">
            <a:extLst>
              <a:ext uri="{FF2B5EF4-FFF2-40B4-BE49-F238E27FC236}">
                <a16:creationId xmlns:a16="http://schemas.microsoft.com/office/drawing/2014/main" id="{388C4EB2-2ADE-44EF-8664-64BC716CE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750"/>
            <a:ext cx="121920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133396"/>
      </p:ext>
    </p:extLst>
  </p:cSld>
  <p:clrMapOvr>
    <a:masterClrMapping/>
  </p:clrMapOvr>
  <p:transition spd="med" advTm="4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brick building with grass in front of a house&#10;&#10;Description automatically generated">
            <a:extLst>
              <a:ext uri="{FF2B5EF4-FFF2-40B4-BE49-F238E27FC236}">
                <a16:creationId xmlns:a16="http://schemas.microsoft.com/office/drawing/2014/main" id="{9E32B4CF-656E-438E-A96E-0F999A0F4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750"/>
            <a:ext cx="121920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29342"/>
      </p:ext>
    </p:extLst>
  </p:cSld>
  <p:clrMapOvr>
    <a:masterClrMapping/>
  </p:clrMapOvr>
  <p:transition spd="med" advTm="4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building&#10;&#10;Description automatically generated">
            <a:extLst>
              <a:ext uri="{FF2B5EF4-FFF2-40B4-BE49-F238E27FC236}">
                <a16:creationId xmlns:a16="http://schemas.microsoft.com/office/drawing/2014/main" id="{E1E69952-2CB7-4BB5-8824-6FCFA8BA4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317507"/>
      </p:ext>
    </p:extLst>
  </p:cSld>
  <p:clrMapOvr>
    <a:masterClrMapping/>
  </p:clrMapOvr>
  <p:transition spd="med" advTm="4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building&#10;&#10;Description automatically generated">
            <a:extLst>
              <a:ext uri="{FF2B5EF4-FFF2-40B4-BE49-F238E27FC236}">
                <a16:creationId xmlns:a16="http://schemas.microsoft.com/office/drawing/2014/main" id="{E1E69952-2CB7-4BB5-8824-6FCFA8BA4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35455"/>
      </p:ext>
    </p:extLst>
  </p:cSld>
  <p:clrMapOvr>
    <a:masterClrMapping/>
  </p:clrMapOvr>
  <p:transition spd="med" advTm="4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building, dirt, sitting&#10;&#10;Description automatically generated">
            <a:extLst>
              <a:ext uri="{FF2B5EF4-FFF2-40B4-BE49-F238E27FC236}">
                <a16:creationId xmlns:a16="http://schemas.microsoft.com/office/drawing/2014/main" id="{EB1DE6F7-5392-435D-9A3C-480738A85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73918"/>
      </p:ext>
    </p:extLst>
  </p:cSld>
  <p:clrMapOvr>
    <a:masterClrMapping/>
  </p:clrMapOvr>
  <p:transition spd="med" advTm="4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wooden, kitchen, table&#10;&#10;Description automatically generated">
            <a:extLst>
              <a:ext uri="{FF2B5EF4-FFF2-40B4-BE49-F238E27FC236}">
                <a16:creationId xmlns:a16="http://schemas.microsoft.com/office/drawing/2014/main" id="{C704EDD1-2E06-4C74-9A0A-755239BBE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84350"/>
      </p:ext>
    </p:extLst>
  </p:cSld>
  <p:clrMapOvr>
    <a:masterClrMapping/>
  </p:clrMapOvr>
  <p:transition spd="med" advTm="4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room&#10;&#10;Description automatically generated">
            <a:extLst>
              <a:ext uri="{FF2B5EF4-FFF2-40B4-BE49-F238E27FC236}">
                <a16:creationId xmlns:a16="http://schemas.microsoft.com/office/drawing/2014/main" id="{66A7A80E-38EB-4CB8-AF03-910DFA1DE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54171"/>
      </p:ext>
    </p:extLst>
  </p:cSld>
  <p:clrMapOvr>
    <a:masterClrMapping/>
  </p:clrMapOvr>
  <p:transition spd="med" advTm="4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object, white, small&#10;&#10;Description automatically generated">
            <a:extLst>
              <a:ext uri="{FF2B5EF4-FFF2-40B4-BE49-F238E27FC236}">
                <a16:creationId xmlns:a16="http://schemas.microsoft.com/office/drawing/2014/main" id="{93C07861-2793-4576-AADF-24030C743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22219"/>
      </p:ext>
    </p:extLst>
  </p:cSld>
  <p:clrMapOvr>
    <a:masterClrMapping/>
  </p:clrMapOvr>
  <p:transition spd="med" advTm="4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sitting, seat, wooden&#10;&#10;Description automatically generated">
            <a:extLst>
              <a:ext uri="{FF2B5EF4-FFF2-40B4-BE49-F238E27FC236}">
                <a16:creationId xmlns:a16="http://schemas.microsoft.com/office/drawing/2014/main" id="{A24B25DF-F1C9-420D-B1A4-9C569875F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39343"/>
      </p:ext>
    </p:extLst>
  </p:cSld>
  <p:clrMapOvr>
    <a:masterClrMapping/>
  </p:clrMapOvr>
  <p:transition spd="med" advTm="4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72F7DC2E-12F5-420D-84F4-597C5A71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45394"/>
      </p:ext>
    </p:extLst>
  </p:cSld>
  <p:clrMapOvr>
    <a:masterClrMapping/>
  </p:clrMapOvr>
  <p:transition spd="med" advTm="4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sitting, stone, table&#10;&#10;Description automatically generated">
            <a:extLst>
              <a:ext uri="{FF2B5EF4-FFF2-40B4-BE49-F238E27FC236}">
                <a16:creationId xmlns:a16="http://schemas.microsoft.com/office/drawing/2014/main" id="{78A2675B-3486-43D8-B3AB-E04CE6651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742" y="0"/>
            <a:ext cx="91425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95136"/>
      </p:ext>
    </p:extLst>
  </p:cSld>
  <p:clrMapOvr>
    <a:masterClrMapping/>
  </p:clrMapOvr>
  <p:transition spd="med" advTm="4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that is standing in the grass&#10;&#10;Description automatically generated">
            <a:extLst>
              <a:ext uri="{FF2B5EF4-FFF2-40B4-BE49-F238E27FC236}">
                <a16:creationId xmlns:a16="http://schemas.microsoft.com/office/drawing/2014/main" id="{8463CBD0-6591-4B5A-98AB-074C407E2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738" y="0"/>
            <a:ext cx="5142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42333"/>
      </p:ext>
    </p:extLst>
  </p:cSld>
  <p:clrMapOvr>
    <a:masterClrMapping/>
  </p:clrMapOvr>
  <p:transition spd="med" advTm="4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in front of a building&#10;&#10;Description automatically generated">
            <a:extLst>
              <a:ext uri="{FF2B5EF4-FFF2-40B4-BE49-F238E27FC236}">
                <a16:creationId xmlns:a16="http://schemas.microsoft.com/office/drawing/2014/main" id="{0AFF40D7-A3E9-427F-AC4C-26AE33A65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59990"/>
      </p:ext>
    </p:extLst>
  </p:cSld>
  <p:clrMapOvr>
    <a:masterClrMapping/>
  </p:clrMapOvr>
  <p:transition spd="med" advTm="4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the grass&#10;&#10;Description automatically generated">
            <a:extLst>
              <a:ext uri="{FF2B5EF4-FFF2-40B4-BE49-F238E27FC236}">
                <a16:creationId xmlns:a16="http://schemas.microsoft.com/office/drawing/2014/main" id="{BF5FE033-5CC5-4ED2-B713-7A9593A61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74062"/>
      </p:ext>
    </p:extLst>
  </p:cSld>
  <p:clrMapOvr>
    <a:masterClrMapping/>
  </p:clrMapOvr>
  <p:transition spd="med" advTm="4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E198-9A20-4E1B-AC73-117022C2AD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CLOVERLAND CHURCH OF CHRIST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D906F-3D37-4856-B498-D23D2A710D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16840"/>
      </p:ext>
    </p:extLst>
  </p:cSld>
  <p:clrMapOvr>
    <a:masterClrMapping/>
  </p:clrMapOvr>
  <p:transition spd="med" advTm="4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room&#10;&#10;Description automatically generated">
            <a:extLst>
              <a:ext uri="{FF2B5EF4-FFF2-40B4-BE49-F238E27FC236}">
                <a16:creationId xmlns:a16="http://schemas.microsoft.com/office/drawing/2014/main" id="{1CA43AA3-EBC2-4433-8713-0019AE33D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7" y="0"/>
            <a:ext cx="11041192" cy="670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55780"/>
      </p:ext>
    </p:extLst>
  </p:cSld>
  <p:clrMapOvr>
    <a:masterClrMapping/>
  </p:clrMapOvr>
  <p:transition spd="med" advTm="4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room&#10;&#10;Description automatically generated">
            <a:extLst>
              <a:ext uri="{FF2B5EF4-FFF2-40B4-BE49-F238E27FC236}">
                <a16:creationId xmlns:a16="http://schemas.microsoft.com/office/drawing/2014/main" id="{5C799699-241A-42E2-8CC0-91B32D2FB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478" y="0"/>
            <a:ext cx="6327491" cy="6858000"/>
          </a:xfrm>
          <a:prstGeom prst="rect">
            <a:avLst/>
          </a:prstGeom>
        </p:spPr>
      </p:pic>
      <p:pic>
        <p:nvPicPr>
          <p:cNvPr id="6" name="Picture 5" descr="A large empty room&#10;&#10;Description automatically generated">
            <a:extLst>
              <a:ext uri="{FF2B5EF4-FFF2-40B4-BE49-F238E27FC236}">
                <a16:creationId xmlns:a16="http://schemas.microsoft.com/office/drawing/2014/main" id="{DBFDDE48-FA0B-4313-9D29-560BE9572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38703"/>
      </p:ext>
    </p:extLst>
  </p:cSld>
  <p:clrMapOvr>
    <a:masterClrMapping/>
  </p:clrMapOvr>
  <p:transition spd="med" advTm="4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room&#10;&#10;Description automatically generated">
            <a:extLst>
              <a:ext uri="{FF2B5EF4-FFF2-40B4-BE49-F238E27FC236}">
                <a16:creationId xmlns:a16="http://schemas.microsoft.com/office/drawing/2014/main" id="{FBDFDFBA-7C99-4F6A-A7D0-96CCBAFED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3594" y="-951273"/>
            <a:ext cx="6572865" cy="904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73932"/>
      </p:ext>
    </p:extLst>
  </p:cSld>
  <p:clrMapOvr>
    <a:masterClrMapping/>
  </p:clrMapOvr>
  <p:transition spd="med" advTm="4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D9043AE8-8F6F-426B-8437-3F38C886A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91" y="0"/>
            <a:ext cx="11678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3301"/>
      </p:ext>
    </p:extLst>
  </p:cSld>
  <p:clrMapOvr>
    <a:masterClrMapping/>
  </p:clrMapOvr>
  <p:transition spd="med" advTm="4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empty room&#10;&#10;Description automatically generated">
            <a:extLst>
              <a:ext uri="{FF2B5EF4-FFF2-40B4-BE49-F238E27FC236}">
                <a16:creationId xmlns:a16="http://schemas.microsoft.com/office/drawing/2014/main" id="{A4CAEDDD-FB1B-4F6D-8359-C40EC84B7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9" y="235974"/>
            <a:ext cx="9930581" cy="662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97551"/>
      </p:ext>
    </p:extLst>
  </p:cSld>
  <p:clrMapOvr>
    <a:masterClrMapping/>
  </p:clrMapOvr>
  <p:transition spd="med" advTm="4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empty room&#10;&#10;Description automatically generated">
            <a:extLst>
              <a:ext uri="{FF2B5EF4-FFF2-40B4-BE49-F238E27FC236}">
                <a16:creationId xmlns:a16="http://schemas.microsoft.com/office/drawing/2014/main" id="{F46DBAE5-BB91-4DEC-91D9-5AE2E5F6A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05343"/>
      </p:ext>
    </p:extLst>
  </p:cSld>
  <p:clrMapOvr>
    <a:masterClrMapping/>
  </p:clrMapOvr>
  <p:transition spd="med" advTm="4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room&#10;&#10;Description automatically generated">
            <a:extLst>
              <a:ext uri="{FF2B5EF4-FFF2-40B4-BE49-F238E27FC236}">
                <a16:creationId xmlns:a16="http://schemas.microsoft.com/office/drawing/2014/main" id="{923EA7F2-2E94-41B0-855F-6D334A35A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18491"/>
      </p:ext>
    </p:extLst>
  </p:cSld>
  <p:clrMapOvr>
    <a:masterClrMapping/>
  </p:clrMapOvr>
  <p:transition spd="med" advTm="4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filled with furniture and a rug&#10;&#10;Description automatically generated">
            <a:extLst>
              <a:ext uri="{FF2B5EF4-FFF2-40B4-BE49-F238E27FC236}">
                <a16:creationId xmlns:a16="http://schemas.microsoft.com/office/drawing/2014/main" id="{C543F757-19A6-4C6C-81B5-671FEF4D1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66" y="709126"/>
            <a:ext cx="10266467" cy="583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31969"/>
      </p:ext>
    </p:extLst>
  </p:cSld>
  <p:clrMapOvr>
    <a:masterClrMapping/>
  </p:clrMapOvr>
  <p:transition spd="med" advTm="4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A2133-CECB-4C42-8790-D5EB86255E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GREENVILLE AVENUE CHURCH OF CHRIST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0A1E0-6B97-4E3E-B8F0-22F6FBC6FA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87711"/>
      </p:ext>
    </p:extLst>
  </p:cSld>
  <p:clrMapOvr>
    <a:masterClrMapping/>
  </p:clrMapOvr>
  <p:transition spd="med" advTm="4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empty room&#10;&#10;Description automatically generated">
            <a:extLst>
              <a:ext uri="{FF2B5EF4-FFF2-40B4-BE49-F238E27FC236}">
                <a16:creationId xmlns:a16="http://schemas.microsoft.com/office/drawing/2014/main" id="{3B75F021-C73B-492D-97C5-59307A9E7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70" y="235130"/>
            <a:ext cx="6374674" cy="6505303"/>
          </a:xfrm>
          <a:prstGeom prst="rect">
            <a:avLst/>
          </a:prstGeom>
        </p:spPr>
      </p:pic>
      <p:pic>
        <p:nvPicPr>
          <p:cNvPr id="4" name="Picture 3" descr="A view of a room&#10;&#10;Description automatically generated">
            <a:extLst>
              <a:ext uri="{FF2B5EF4-FFF2-40B4-BE49-F238E27FC236}">
                <a16:creationId xmlns:a16="http://schemas.microsoft.com/office/drawing/2014/main" id="{C8948030-8A60-4DAA-BFA0-8F366617B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1720" y="690154"/>
            <a:ext cx="6505303" cy="559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0116"/>
      </p:ext>
    </p:extLst>
  </p:cSld>
  <p:clrMapOvr>
    <a:masterClrMapping/>
  </p:clrMapOvr>
  <p:transition spd="med" advTm="4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room&#10;&#10;Description automatically generated">
            <a:extLst>
              <a:ext uri="{FF2B5EF4-FFF2-40B4-BE49-F238E27FC236}">
                <a16:creationId xmlns:a16="http://schemas.microsoft.com/office/drawing/2014/main" id="{C109245F-F4A7-49DD-BF31-157F81EDB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13155" y="-1747685"/>
            <a:ext cx="6592529" cy="1061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48759"/>
      </p:ext>
    </p:extLst>
  </p:cSld>
  <p:clrMapOvr>
    <a:masterClrMapping/>
  </p:clrMapOvr>
  <p:transition spd="med" advTm="4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empty room&#10;&#10;Description automatically generated">
            <a:extLst>
              <a:ext uri="{FF2B5EF4-FFF2-40B4-BE49-F238E27FC236}">
                <a16:creationId xmlns:a16="http://schemas.microsoft.com/office/drawing/2014/main" id="{C1E4066C-C15F-44EF-B62C-195FA3F9D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70" y="621930"/>
            <a:ext cx="11875626" cy="649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41545"/>
      </p:ext>
    </p:extLst>
  </p:cSld>
  <p:clrMapOvr>
    <a:masterClrMapping/>
  </p:clrMapOvr>
  <p:transition spd="med" advTm="4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air in a room&#10;&#10;Description automatically generated">
            <a:extLst>
              <a:ext uri="{FF2B5EF4-FFF2-40B4-BE49-F238E27FC236}">
                <a16:creationId xmlns:a16="http://schemas.microsoft.com/office/drawing/2014/main" id="{22985F04-0AF1-4037-85BB-C230D8D5C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21131" y="-1763486"/>
            <a:ext cx="6570620" cy="1035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09170"/>
      </p:ext>
    </p:extLst>
  </p:cSld>
  <p:clrMapOvr>
    <a:masterClrMapping/>
  </p:clrMapOvr>
  <p:transition spd="med" advTm="4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ench, building, sitting, wooden&#10;&#10;Description automatically generated">
            <a:extLst>
              <a:ext uri="{FF2B5EF4-FFF2-40B4-BE49-F238E27FC236}">
                <a16:creationId xmlns:a16="http://schemas.microsoft.com/office/drawing/2014/main" id="{8B0824E0-26A0-46D9-9D63-007B6CC0B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07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88468"/>
      </p:ext>
    </p:extLst>
  </p:cSld>
  <p:clrMapOvr>
    <a:masterClrMapping/>
  </p:clrMapOvr>
  <p:transition spd="med" advTm="4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D10550C7-C120-4128-90DB-51BDB20B5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0"/>
            <a:ext cx="7143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90912"/>
      </p:ext>
    </p:extLst>
  </p:cSld>
  <p:clrMapOvr>
    <a:masterClrMapping/>
  </p:clrMapOvr>
  <p:transition spd="med" advTm="4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empty room&#10;&#10;Description automatically generated">
            <a:extLst>
              <a:ext uri="{FF2B5EF4-FFF2-40B4-BE49-F238E27FC236}">
                <a16:creationId xmlns:a16="http://schemas.microsoft.com/office/drawing/2014/main" id="{E3B95E52-EDE6-4B2A-A59E-EA628F94B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1228725"/>
            <a:ext cx="80010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87541"/>
      </p:ext>
    </p:extLst>
  </p:cSld>
  <p:clrMapOvr>
    <a:masterClrMapping/>
  </p:clrMapOvr>
  <p:transition spd="med" advTm="4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4B4B-D8E6-477D-954F-CFDDB33CD2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CHURCH OF CHRIST AT EAST SIDE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9183B6-2E90-4880-A7C9-F383CE06D3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94781"/>
      </p:ext>
    </p:extLst>
  </p:cSld>
  <p:clrMapOvr>
    <a:masterClrMapping/>
  </p:clrMapOvr>
  <p:transition spd="med" advTm="4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3ACDE86-D7A9-49CF-B43E-6A47F7E5C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SERVICES PROVIDED/COMPANY HISTORY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DE73D057-28A7-45B2-82BA-66FF80737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914401"/>
            <a:ext cx="3810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660033"/>
                </a:solidFill>
              </a:rPr>
              <a:t>SERVICES PROVIDED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PROJECT MANAGEMENT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FEASIBILITY STUDIES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CONSTRUCTION MANAGEMENT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COST ESTIMATING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ROOF CONSULTING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ARCHITECTURE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DESIGN/BUILD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GENERAL CONSTRUCTION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CM@ RISK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46FCC71D-8130-41A4-A8A0-D1A067471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038600"/>
            <a:ext cx="3733800" cy="1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660033"/>
                </a:solidFill>
              </a:rPr>
              <a:t>ESTABLISHED OFFICES</a:t>
            </a:r>
            <a:endParaRPr lang="en-US" altLang="en-US" sz="16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1994 AUSTIN, TX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2007 San Antonio, TX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2007 Durham, NC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1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</a:rPr>
              <a:t>      </a:t>
            </a:r>
          </a:p>
        </p:txBody>
      </p:sp>
      <p:sp>
        <p:nvSpPr>
          <p:cNvPr id="7173" name="Text Box 10">
            <a:extLst>
              <a:ext uri="{FF2B5EF4-FFF2-40B4-BE49-F238E27FC236}">
                <a16:creationId xmlns:a16="http://schemas.microsoft.com/office/drawing/2014/main" id="{0B04C235-3A7A-4F9F-BC3E-2811FA041C83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6019801" y="822325"/>
            <a:ext cx="1903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174" name="Rectangle 11">
            <a:extLst>
              <a:ext uri="{FF2B5EF4-FFF2-40B4-BE49-F238E27FC236}">
                <a16:creationId xmlns:a16="http://schemas.microsoft.com/office/drawing/2014/main" id="{FC1DB502-81ED-4BA3-A51F-B0CC5ED20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4724400"/>
            <a:ext cx="1371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5" name="Text Box 13">
            <a:extLst>
              <a:ext uri="{FF2B5EF4-FFF2-40B4-BE49-F238E27FC236}">
                <a16:creationId xmlns:a16="http://schemas.microsoft.com/office/drawing/2014/main" id="{FECB5426-9677-4377-880C-2E859AB91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3200400"/>
            <a:ext cx="220663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46304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176" name="Text Box 17">
            <a:extLst>
              <a:ext uri="{FF2B5EF4-FFF2-40B4-BE49-F238E27FC236}">
                <a16:creationId xmlns:a16="http://schemas.microsoft.com/office/drawing/2014/main" id="{C8EC4CD9-0E02-4B27-9E8C-5CE959FBC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1828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pic>
        <p:nvPicPr>
          <p:cNvPr id="7177" name="Picture 20" descr="DarylASD">
            <a:extLst>
              <a:ext uri="{FF2B5EF4-FFF2-40B4-BE49-F238E27FC236}">
                <a16:creationId xmlns:a16="http://schemas.microsoft.com/office/drawing/2014/main" id="{1327BD16-61F3-41D8-9B11-EAEA23C10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Text Box 21">
            <a:extLst>
              <a:ext uri="{FF2B5EF4-FFF2-40B4-BE49-F238E27FC236}">
                <a16:creationId xmlns:a16="http://schemas.microsoft.com/office/drawing/2014/main" id="{DA914DC3-7E9F-4150-9BA1-99CD61970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1" y="3451226"/>
            <a:ext cx="2949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Church of Christ at East Side, Austin, TX  $4M</a:t>
            </a:r>
          </a:p>
        </p:txBody>
      </p:sp>
      <p:sp>
        <p:nvSpPr>
          <p:cNvPr id="7179" name="Text Box 22">
            <a:extLst>
              <a:ext uri="{FF2B5EF4-FFF2-40B4-BE49-F238E27FC236}">
                <a16:creationId xmlns:a16="http://schemas.microsoft.com/office/drawing/2014/main" id="{B1704051-19AF-4EBF-A471-0B19627BD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019801"/>
            <a:ext cx="3886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Parking Church of Christ at East Side $4M</a:t>
            </a:r>
          </a:p>
        </p:txBody>
      </p:sp>
      <p:pic>
        <p:nvPicPr>
          <p:cNvPr id="7180" name="Picture 23" descr="image">
            <a:extLst>
              <a:ext uri="{FF2B5EF4-FFF2-40B4-BE49-F238E27FC236}">
                <a16:creationId xmlns:a16="http://schemas.microsoft.com/office/drawing/2014/main" id="{5E4E99C1-AE00-4867-959E-BE62769CC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86201"/>
            <a:ext cx="4038600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24" descr="church493">
            <a:extLst>
              <a:ext uri="{FF2B5EF4-FFF2-40B4-BE49-F238E27FC236}">
                <a16:creationId xmlns:a16="http://schemas.microsoft.com/office/drawing/2014/main" id="{1139BB17-95BA-4821-9A2A-E8B1B6EB1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914400"/>
            <a:ext cx="4695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274518"/>
      </p:ext>
    </p:extLst>
  </p:cSld>
  <p:clrMapOvr>
    <a:masterClrMapping/>
  </p:clrMapOvr>
  <p:transition spd="med" advTm="4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8AB4C6D-F4B4-4AE2-ADFB-4D7E5BF81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SERVICES PROVIDED/COMPANY HISTORY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319E7F6D-2BB9-4795-AEDC-36F6ACAFE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914401"/>
            <a:ext cx="3810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SERVICES PROVIDED</a:t>
            </a:r>
          </a:p>
          <a:p>
            <a:endParaRPr lang="en-US" altLang="en-US" sz="1600" b="1"/>
          </a:p>
          <a:p>
            <a:r>
              <a:rPr lang="en-US" altLang="en-US" sz="1200" b="1"/>
              <a:t>PROJECT MANAGEMENT</a:t>
            </a:r>
          </a:p>
          <a:p>
            <a:r>
              <a:rPr lang="en-US" altLang="en-US" sz="1200" b="1"/>
              <a:t>FEASIBILITY STUDIES</a:t>
            </a:r>
          </a:p>
          <a:p>
            <a:r>
              <a:rPr lang="en-US" altLang="en-US" sz="1200" b="1"/>
              <a:t>CONSTRUCTION MANAGEMENT</a:t>
            </a:r>
          </a:p>
          <a:p>
            <a:r>
              <a:rPr lang="en-US" altLang="en-US" sz="1200" b="1"/>
              <a:t>COST ESTIMATING</a:t>
            </a:r>
          </a:p>
          <a:p>
            <a:r>
              <a:rPr lang="en-US" altLang="en-US" sz="1200" b="1"/>
              <a:t>ROOF CONSULTING</a:t>
            </a:r>
          </a:p>
          <a:p>
            <a:r>
              <a:rPr lang="en-US" altLang="en-US" sz="1200" b="1"/>
              <a:t>ARCHITECTURE</a:t>
            </a:r>
          </a:p>
          <a:p>
            <a:r>
              <a:rPr lang="en-US" altLang="en-US" sz="1200" b="1"/>
              <a:t>DESIGN/BUILD</a:t>
            </a:r>
          </a:p>
          <a:p>
            <a:r>
              <a:rPr lang="en-US" altLang="en-US" sz="1200" b="1"/>
              <a:t>GENERAL CONSTRUCTION</a:t>
            </a:r>
          </a:p>
          <a:p>
            <a:r>
              <a:rPr lang="en-US" altLang="en-US" sz="1200" b="1"/>
              <a:t>CM@ RISK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CE6A2B37-FC76-4E0A-B81D-796BF17C9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038600"/>
            <a:ext cx="3733800" cy="1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ESTABLISHED OFFICES</a:t>
            </a:r>
            <a:endParaRPr lang="en-US" altLang="en-US" sz="1600" b="1"/>
          </a:p>
          <a:p>
            <a:endParaRPr lang="en-US" altLang="en-US" sz="1600" b="1"/>
          </a:p>
          <a:p>
            <a:r>
              <a:rPr lang="en-US" altLang="en-US" sz="1200" b="1"/>
              <a:t>1994 AUSTIN, TX</a:t>
            </a:r>
          </a:p>
          <a:p>
            <a:endParaRPr lang="en-US" altLang="en-US" sz="1200" b="1"/>
          </a:p>
          <a:p>
            <a:r>
              <a:rPr lang="en-US" altLang="en-US" sz="1200" b="1"/>
              <a:t>2007 San Antonio, TX</a:t>
            </a:r>
          </a:p>
          <a:p>
            <a:endParaRPr lang="en-US" altLang="en-US" sz="1200" b="1"/>
          </a:p>
          <a:p>
            <a:r>
              <a:rPr lang="en-US" altLang="en-US" sz="1200" b="1"/>
              <a:t>2007 Durham, NC</a:t>
            </a:r>
          </a:p>
          <a:p>
            <a:endParaRPr lang="en-US" altLang="en-US" sz="1100">
              <a:latin typeface="Times New Roman" panose="02020603050405020304" pitchFamily="18" charset="0"/>
            </a:endParaRPr>
          </a:p>
          <a:p>
            <a:r>
              <a:rPr lang="en-US" altLang="en-US" sz="1100">
                <a:latin typeface="Times New Roman" panose="02020603050405020304" pitchFamily="18" charset="0"/>
              </a:rPr>
              <a:t>      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423943F4-FB05-4053-88EA-F80E6B11D443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6019801" y="822325"/>
            <a:ext cx="1903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227" name="Rectangle 11">
            <a:extLst>
              <a:ext uri="{FF2B5EF4-FFF2-40B4-BE49-F238E27FC236}">
                <a16:creationId xmlns:a16="http://schemas.microsoft.com/office/drawing/2014/main" id="{92D0C62A-CEAC-4F52-A5DD-0D8387651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4724400"/>
            <a:ext cx="1371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Text Box 13">
            <a:extLst>
              <a:ext uri="{FF2B5EF4-FFF2-40B4-BE49-F238E27FC236}">
                <a16:creationId xmlns:a16="http://schemas.microsoft.com/office/drawing/2014/main" id="{09D71EEA-655A-4191-8C23-A758F9B79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3200400"/>
            <a:ext cx="220663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46304" rIns="0" bIns="0"/>
          <a:lstStyle/>
          <a:p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233" name="Text Box 17">
            <a:extLst>
              <a:ext uri="{FF2B5EF4-FFF2-40B4-BE49-F238E27FC236}">
                <a16:creationId xmlns:a16="http://schemas.microsoft.com/office/drawing/2014/main" id="{C6A667A9-F0C5-4274-A737-364234B9C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1828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pic>
        <p:nvPicPr>
          <p:cNvPr id="9236" name="Picture 20" descr="DarylASD">
            <a:extLst>
              <a:ext uri="{FF2B5EF4-FFF2-40B4-BE49-F238E27FC236}">
                <a16:creationId xmlns:a16="http://schemas.microsoft.com/office/drawing/2014/main" id="{1FD5E6B3-D0C6-40FB-BF68-5E9EAEFB7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7" name="Text Box 21">
            <a:extLst>
              <a:ext uri="{FF2B5EF4-FFF2-40B4-BE49-F238E27FC236}">
                <a16:creationId xmlns:a16="http://schemas.microsoft.com/office/drawing/2014/main" id="{C148A99E-2E72-4DBE-815C-4F8CBDA5C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451226"/>
            <a:ext cx="25779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Church of Christ at East Side, Austin, TX  $4M</a:t>
            </a:r>
          </a:p>
        </p:txBody>
      </p:sp>
      <p:sp>
        <p:nvSpPr>
          <p:cNvPr id="9238" name="Text Box 22">
            <a:extLst>
              <a:ext uri="{FF2B5EF4-FFF2-40B4-BE49-F238E27FC236}">
                <a16:creationId xmlns:a16="http://schemas.microsoft.com/office/drawing/2014/main" id="{E79538C2-C83D-423C-9E53-BB10048CA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019801"/>
            <a:ext cx="3886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000" b="1"/>
              <a:t>Parking Church of Christ at East Side $4M</a:t>
            </a:r>
          </a:p>
        </p:txBody>
      </p:sp>
      <p:pic>
        <p:nvPicPr>
          <p:cNvPr id="9239" name="Picture 23" descr="image">
            <a:extLst>
              <a:ext uri="{FF2B5EF4-FFF2-40B4-BE49-F238E27FC236}">
                <a16:creationId xmlns:a16="http://schemas.microsoft.com/office/drawing/2014/main" id="{E4C97D7F-934D-4D90-940B-C08D10D79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86201"/>
            <a:ext cx="4038600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0" name="Picture 24" descr="church493">
            <a:extLst>
              <a:ext uri="{FF2B5EF4-FFF2-40B4-BE49-F238E27FC236}">
                <a16:creationId xmlns:a16="http://schemas.microsoft.com/office/drawing/2014/main" id="{CFBD304F-B476-4964-BAC7-3CAFF467B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914400"/>
            <a:ext cx="469582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764619"/>
      </p:ext>
    </p:extLst>
  </p:cSld>
  <p:clrMapOvr>
    <a:masterClrMapping/>
  </p:clrMapOvr>
  <p:transition spd="med" advTm="4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BD797AFC-640C-4771-93AD-67977E100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3555" name="Content Placeholder 4">
            <a:extLst>
              <a:ext uri="{FF2B5EF4-FFF2-40B4-BE49-F238E27FC236}">
                <a16:creationId xmlns:a16="http://schemas.microsoft.com/office/drawing/2014/main" id="{2DF5ECF9-B6C3-4C60-AB66-FC373BF9F9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343151"/>
            <a:ext cx="4038600" cy="3040063"/>
          </a:xfrm>
        </p:spPr>
      </p:pic>
      <p:pic>
        <p:nvPicPr>
          <p:cNvPr id="23556" name="Content Placeholder 5">
            <a:extLst>
              <a:ext uri="{FF2B5EF4-FFF2-40B4-BE49-F238E27FC236}">
                <a16:creationId xmlns:a16="http://schemas.microsoft.com/office/drawing/2014/main" id="{49550C25-60A1-4A34-8A4E-47BC1B95A1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578101"/>
            <a:ext cx="4038600" cy="2805113"/>
          </a:xfrm>
        </p:spPr>
      </p:pic>
    </p:spTree>
    <p:extLst>
      <p:ext uri="{BB962C8B-B14F-4D97-AF65-F5344CB8AC3E}">
        <p14:creationId xmlns:p14="http://schemas.microsoft.com/office/powerpoint/2010/main" val="4180574952"/>
      </p:ext>
    </p:extLst>
  </p:cSld>
  <p:clrMapOvr>
    <a:masterClrMapping/>
  </p:clrMapOvr>
  <p:transition spd="med" advTm="4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7A62C-D202-420F-B15A-22325B968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8F5F1-2635-4205-BAA1-7FCED0CCD671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Online Image Placeholder 5">
            <a:extLst>
              <a:ext uri="{FF2B5EF4-FFF2-40B4-BE49-F238E27FC236}">
                <a16:creationId xmlns:a16="http://schemas.microsoft.com/office/drawing/2014/main" id="{F1C60C64-1BF1-4A6C-AE05-59C98E02A578}"/>
              </a:ext>
            </a:extLst>
          </p:cNvPr>
          <p:cNvPicPr>
            <a:picLocks noGrp="1" noChangeAspect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95" y="243068"/>
            <a:ext cx="11754393" cy="6481823"/>
          </a:xfrm>
        </p:spPr>
      </p:pic>
    </p:spTree>
    <p:extLst>
      <p:ext uri="{BB962C8B-B14F-4D97-AF65-F5344CB8AC3E}">
        <p14:creationId xmlns:p14="http://schemas.microsoft.com/office/powerpoint/2010/main" val="2488910399"/>
      </p:ext>
    </p:extLst>
  </p:cSld>
  <p:clrMapOvr>
    <a:masterClrMapping/>
  </p:clrMapOvr>
  <p:transition spd="med" advTm="4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661D4-DEFA-436E-95F5-8724E350D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3DC278-817B-4BEC-9F07-B1127F007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2" y="219919"/>
            <a:ext cx="11968223" cy="6435524"/>
          </a:xfrm>
        </p:spPr>
      </p:pic>
    </p:spTree>
    <p:extLst>
      <p:ext uri="{BB962C8B-B14F-4D97-AF65-F5344CB8AC3E}">
        <p14:creationId xmlns:p14="http://schemas.microsoft.com/office/powerpoint/2010/main" val="2542472325"/>
      </p:ext>
    </p:extLst>
  </p:cSld>
  <p:clrMapOvr>
    <a:masterClrMapping/>
  </p:clrMapOvr>
  <p:transition spd="med" advTm="4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040D8-2265-4EDD-AA9F-765E260A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A01124-CF9A-4B5D-918B-73838D65E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2" y="243068"/>
            <a:ext cx="12087827" cy="6412375"/>
          </a:xfrm>
        </p:spPr>
      </p:pic>
    </p:spTree>
    <p:extLst>
      <p:ext uri="{BB962C8B-B14F-4D97-AF65-F5344CB8AC3E}">
        <p14:creationId xmlns:p14="http://schemas.microsoft.com/office/powerpoint/2010/main" val="4163717708"/>
      </p:ext>
    </p:extLst>
  </p:cSld>
  <p:clrMapOvr>
    <a:masterClrMapping/>
  </p:clrMapOvr>
  <p:transition spd="med" advTm="4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8803A-C524-4AA9-9A49-EF4C5EAF4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EB0479-8880-49FB-A7CD-3AD6227B6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0" y="185195"/>
            <a:ext cx="11852475" cy="6504972"/>
          </a:xfrm>
        </p:spPr>
      </p:pic>
    </p:spTree>
    <p:extLst>
      <p:ext uri="{BB962C8B-B14F-4D97-AF65-F5344CB8AC3E}">
        <p14:creationId xmlns:p14="http://schemas.microsoft.com/office/powerpoint/2010/main" val="2843837840"/>
      </p:ext>
    </p:extLst>
  </p:cSld>
  <p:clrMapOvr>
    <a:masterClrMapping/>
  </p:clrMapOvr>
  <p:transition spd="med" advTm="4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A10B1-558B-4D94-B337-99C350D11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7F2F16-8807-423C-8097-6B3F9C344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B49AC6-81C8-4E5B-ACA7-15D1092E33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8600"/>
            <a:ext cx="10058400" cy="6400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77A066-FBEF-4C8C-817A-DB599C931B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8600"/>
            <a:ext cx="10058400" cy="6400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3834C8-9B92-45CC-B82D-9059592900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8600"/>
            <a:ext cx="10058400" cy="6400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1175A2-F9A8-4E3A-BF2C-D91012814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B9154F-8F3E-42BD-8888-20A4607C4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64984"/>
      </p:ext>
    </p:extLst>
  </p:cSld>
  <p:clrMapOvr>
    <a:masterClrMapping/>
  </p:clrMapOvr>
  <p:transition spd="med" advTm="4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08889C1F-1AF7-4E57-AB1D-6E062F70248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981200"/>
            <a:ext cx="4724400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East Side Church of Christ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Project/Construction Management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Master Site Planning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Site Assessment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b="1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158724" name="Picture 4" descr="G:\My Documents\my pictures\EastSide Campus3.jpg">
            <a:extLst>
              <a:ext uri="{FF2B5EF4-FFF2-40B4-BE49-F238E27FC236}">
                <a16:creationId xmlns:a16="http://schemas.microsoft.com/office/drawing/2014/main" id="{7D20FB1B-2D00-4CFA-9F4D-A13119E2A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7000"/>
            <a:ext cx="4572000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725" name="Rectangle 5">
            <a:extLst>
              <a:ext uri="{FF2B5EF4-FFF2-40B4-BE49-F238E27FC236}">
                <a16:creationId xmlns:a16="http://schemas.microsoft.com/office/drawing/2014/main" id="{02A32CAF-3823-4260-B846-F477DE7C7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hlink"/>
            </a:outerShdw>
          </a:effectLst>
        </p:spPr>
        <p:txBody>
          <a:bodyPr>
            <a:normAutofit fontScale="90000"/>
          </a:bodyPr>
          <a:lstStyle/>
          <a:p>
            <a:r>
              <a:rPr lang="en-US" altLang="en-US" b="1">
                <a:latin typeface="Arial" panose="020B0604020202020204" pitchFamily="34" charset="0"/>
              </a:rPr>
              <a:t>Project and Construction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3206170182"/>
      </p:ext>
    </p:extLst>
  </p:cSld>
  <p:clrMapOvr>
    <a:masterClrMapping/>
  </p:clrMapOvr>
  <p:transition spd="med" advTm="4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3E24B-80C4-4E46-8432-50C53E87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0A12A4-9731-4B01-88CE-F3EE2A25B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9" y="115747"/>
            <a:ext cx="11123271" cy="6061216"/>
          </a:xfrm>
        </p:spPr>
      </p:pic>
    </p:spTree>
    <p:extLst>
      <p:ext uri="{BB962C8B-B14F-4D97-AF65-F5344CB8AC3E}">
        <p14:creationId xmlns:p14="http://schemas.microsoft.com/office/powerpoint/2010/main" val="3923261702"/>
      </p:ext>
    </p:extLst>
  </p:cSld>
  <p:clrMapOvr>
    <a:masterClrMapping/>
  </p:clrMapOvr>
  <p:transition spd="med" advTm="40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5BCF503E-DEAE-4D62-AE6A-C55F3AD3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8915" name="Content Placeholder 4">
            <a:extLst>
              <a:ext uri="{FF2B5EF4-FFF2-40B4-BE49-F238E27FC236}">
                <a16:creationId xmlns:a16="http://schemas.microsoft.com/office/drawing/2014/main" id="{A06B3BB0-382D-420F-B555-740862ED95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727326"/>
            <a:ext cx="4038600" cy="2835275"/>
          </a:xfrm>
        </p:spPr>
      </p:pic>
      <p:pic>
        <p:nvPicPr>
          <p:cNvPr id="38916" name="Content Placeholder 5">
            <a:extLst>
              <a:ext uri="{FF2B5EF4-FFF2-40B4-BE49-F238E27FC236}">
                <a16:creationId xmlns:a16="http://schemas.microsoft.com/office/drawing/2014/main" id="{D97B7DFC-0483-446A-B674-E86915B9AD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2667000"/>
            <a:ext cx="4038600" cy="2890838"/>
          </a:xfrm>
        </p:spPr>
      </p:pic>
    </p:spTree>
    <p:extLst>
      <p:ext uri="{BB962C8B-B14F-4D97-AF65-F5344CB8AC3E}">
        <p14:creationId xmlns:p14="http://schemas.microsoft.com/office/powerpoint/2010/main" val="1870537231"/>
      </p:ext>
    </p:extLst>
  </p:cSld>
  <p:clrMapOvr>
    <a:masterClrMapping/>
  </p:clrMapOvr>
  <p:transition spd="med" advTm="400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C28460-3791-4AE8-A4BD-D7E87A554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ST. JAMES MISSIONARY BAPTIST CHURCH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260A50B-D24F-47F6-A665-7C9F1EDA7F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5428"/>
      </p:ext>
    </p:extLst>
  </p:cSld>
  <p:clrMapOvr>
    <a:masterClrMapping/>
  </p:clrMapOvr>
  <p:transition spd="med" advTm="400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CAEA720-21C6-4D00-8193-B3E18E554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INSURANCE/BONDING/ ABOUT PRINCIPAL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5A19C6D-70FB-40A7-AFA4-F61A7863E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852488"/>
            <a:ext cx="39052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b="1">
                <a:solidFill>
                  <a:srgbClr val="660033"/>
                </a:solidFill>
              </a:rPr>
              <a:t>INSURANCE</a:t>
            </a:r>
            <a:endParaRPr lang="en-US" altLang="en-US"/>
          </a:p>
          <a:p>
            <a:pPr eaLnBrk="0" hangingPunct="0"/>
            <a:endParaRPr lang="en-US" altLang="en-US" sz="1100">
              <a:latin typeface="Times New Roman" panose="02020603050405020304" pitchFamily="18" charset="0"/>
            </a:endParaRPr>
          </a:p>
          <a:p>
            <a:r>
              <a:rPr lang="en-US" altLang="en-US" sz="1200" b="1"/>
              <a:t>$2,000,000.00 Professional Liability Insurance</a:t>
            </a:r>
          </a:p>
          <a:p>
            <a:endParaRPr lang="en-US" altLang="en-US" sz="1200" b="1"/>
          </a:p>
          <a:p>
            <a:r>
              <a:rPr lang="en-US" altLang="en-US" sz="1200" b="1"/>
              <a:t>$1,000,000.00 General Liability Insurance</a:t>
            </a:r>
          </a:p>
          <a:p>
            <a:endParaRPr lang="en-US" altLang="en-US" sz="1200" b="1"/>
          </a:p>
          <a:p>
            <a:r>
              <a:rPr lang="en-US" altLang="en-US" sz="1200" b="1"/>
              <a:t>Workers Compensation Insurance</a:t>
            </a:r>
          </a:p>
          <a:p>
            <a:endParaRPr lang="en-US" altLang="en-US" sz="1200" b="1"/>
          </a:p>
          <a:p>
            <a:endParaRPr lang="en-US" altLang="en-US" sz="1200" b="1"/>
          </a:p>
          <a:p>
            <a:pPr eaLnBrk="0" hangingPunct="0"/>
            <a:r>
              <a:rPr lang="en-US" altLang="en-US" sz="11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DBCE9BA2-00FF-44D9-8055-56C897DFA4D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906000" y="45720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r>
              <a:rPr lang="en-US" altLang="en-US" sz="900" i="1">
                <a:latin typeface="Times New Roman" panose="02020603050405020304" pitchFamily="18" charset="0"/>
              </a:rPr>
              <a:t> </a:t>
            </a:r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B7135A80-C242-48D6-B979-FA51C599E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860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13327" name="Rectangle 15">
            <a:extLst>
              <a:ext uri="{FF2B5EF4-FFF2-40B4-BE49-F238E27FC236}">
                <a16:creationId xmlns:a16="http://schemas.microsoft.com/office/drawing/2014/main" id="{7F29FEEE-BBD2-4CCF-B10E-7196CCD4C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935663"/>
            <a:ext cx="35877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3329" name="Rectangle 17">
            <a:extLst>
              <a:ext uri="{FF2B5EF4-FFF2-40B4-BE49-F238E27FC236}">
                <a16:creationId xmlns:a16="http://schemas.microsoft.com/office/drawing/2014/main" id="{B465E653-91C3-4A1E-932D-29BEA4CC5BC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70051" y="47164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30" name="Rectangle 18">
            <a:extLst>
              <a:ext uri="{FF2B5EF4-FFF2-40B4-BE49-F238E27FC236}">
                <a16:creationId xmlns:a16="http://schemas.microsoft.com/office/drawing/2014/main" id="{9D132D4B-9F38-429A-B462-53479A40B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7338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31" name="Rectangle 19">
            <a:extLst>
              <a:ext uri="{FF2B5EF4-FFF2-40B4-BE49-F238E27FC236}">
                <a16:creationId xmlns:a16="http://schemas.microsoft.com/office/drawing/2014/main" id="{353054C9-E8BC-4B71-908F-86E79C3BF94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665538" y="33448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32" name="Rectangle 20">
            <a:extLst>
              <a:ext uri="{FF2B5EF4-FFF2-40B4-BE49-F238E27FC236}">
                <a16:creationId xmlns:a16="http://schemas.microsoft.com/office/drawing/2014/main" id="{FD447636-B873-4AEC-9D49-1E560CFC1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347914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33" name="Rectangle 21">
            <a:extLst>
              <a:ext uri="{FF2B5EF4-FFF2-40B4-BE49-F238E27FC236}">
                <a16:creationId xmlns:a16="http://schemas.microsoft.com/office/drawing/2014/main" id="{FD2B48D0-0F19-4949-89D7-A55CF688F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3676651"/>
            <a:ext cx="533400" cy="195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27432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34" name="Rectangle 22">
            <a:extLst>
              <a:ext uri="{FF2B5EF4-FFF2-40B4-BE49-F238E27FC236}">
                <a16:creationId xmlns:a16="http://schemas.microsoft.com/office/drawing/2014/main" id="{B506D8A2-84DC-48C8-B539-E2F176F93E2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71101" y="4833938"/>
            <a:ext cx="38735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>
            <a:spAutoFit/>
          </a:bodyPr>
          <a:lstStyle/>
          <a:p>
            <a:pPr algn="ctr"/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35" name="Rectangle 23">
            <a:extLst>
              <a:ext uri="{FF2B5EF4-FFF2-40B4-BE49-F238E27FC236}">
                <a16:creationId xmlns:a16="http://schemas.microsoft.com/office/drawing/2014/main" id="{F18DB901-8DC7-483D-827C-EC7AACDA4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762000"/>
            <a:ext cx="533400" cy="17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9144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36" name="Rectangle 24">
            <a:extLst>
              <a:ext uri="{FF2B5EF4-FFF2-40B4-BE49-F238E27FC236}">
                <a16:creationId xmlns:a16="http://schemas.microsoft.com/office/drawing/2014/main" id="{31DC9856-BF77-4D58-83CA-AD8CA50E7EB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177463" y="1709738"/>
            <a:ext cx="38735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>
            <a:spAutoFit/>
          </a:bodyPr>
          <a:lstStyle/>
          <a:p>
            <a:pPr algn="ctr"/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pic>
        <p:nvPicPr>
          <p:cNvPr id="13337" name="Picture 25" descr="pictures 11-09-05015">
            <a:extLst>
              <a:ext uri="{FF2B5EF4-FFF2-40B4-BE49-F238E27FC236}">
                <a16:creationId xmlns:a16="http://schemas.microsoft.com/office/drawing/2014/main" id="{37B69D4A-5706-48ED-B058-A59A6A914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85800"/>
            <a:ext cx="38862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9" name="Picture 27" descr="DarylASD">
            <a:extLst>
              <a:ext uri="{FF2B5EF4-FFF2-40B4-BE49-F238E27FC236}">
                <a16:creationId xmlns:a16="http://schemas.microsoft.com/office/drawing/2014/main" id="{6E1BE9F4-703F-47BE-AA63-4B2A292D9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40" name="Rectangle 28">
            <a:extLst>
              <a:ext uri="{FF2B5EF4-FFF2-40B4-BE49-F238E27FC236}">
                <a16:creationId xmlns:a16="http://schemas.microsoft.com/office/drawing/2014/main" id="{197E851A-E903-4FE7-AF84-9F91FB403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733801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b="1"/>
          </a:p>
        </p:txBody>
      </p:sp>
      <p:sp>
        <p:nvSpPr>
          <p:cNvPr id="13341" name="Rectangle 29">
            <a:extLst>
              <a:ext uri="{FF2B5EF4-FFF2-40B4-BE49-F238E27FC236}">
                <a16:creationId xmlns:a16="http://schemas.microsoft.com/office/drawing/2014/main" id="{4E11CA86-2494-4203-A0ED-A967AED7C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962400"/>
            <a:ext cx="3333750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BONDING CAPACITY</a:t>
            </a:r>
          </a:p>
          <a:p>
            <a:endParaRPr lang="en-US" altLang="en-US" sz="1600" b="1"/>
          </a:p>
          <a:p>
            <a:r>
              <a:rPr lang="en-US" altLang="en-US" sz="1200" b="1"/>
              <a:t>$3,000,000 Bonding Capacity</a:t>
            </a:r>
          </a:p>
        </p:txBody>
      </p:sp>
      <p:sp>
        <p:nvSpPr>
          <p:cNvPr id="13342" name="Text Box 30">
            <a:extLst>
              <a:ext uri="{FF2B5EF4-FFF2-40B4-BE49-F238E27FC236}">
                <a16:creationId xmlns:a16="http://schemas.microsoft.com/office/drawing/2014/main" id="{745B03AB-ADEC-426D-B7F0-2DC395408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429001"/>
            <a:ext cx="24176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ST. James Baptist Church, Austin, TX ($6M</a:t>
            </a:r>
          </a:p>
        </p:txBody>
      </p:sp>
      <p:pic>
        <p:nvPicPr>
          <p:cNvPr id="13344" name="Picture 32" descr="March 01-05009 (2)">
            <a:extLst>
              <a:ext uri="{FF2B5EF4-FFF2-40B4-BE49-F238E27FC236}">
                <a16:creationId xmlns:a16="http://schemas.microsoft.com/office/drawing/2014/main" id="{CC1DD61B-0D3D-4456-A378-9CACBFFE7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743201"/>
            <a:ext cx="3810000" cy="265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45" name="Text Box 33">
            <a:extLst>
              <a:ext uri="{FF2B5EF4-FFF2-40B4-BE49-F238E27FC236}">
                <a16:creationId xmlns:a16="http://schemas.microsoft.com/office/drawing/2014/main" id="{D59DD119-241E-4BB0-A09D-12AEB5A5E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1"/>
            <a:ext cx="23775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ST. James Baptist Church, Austin, TX $6M</a:t>
            </a:r>
          </a:p>
        </p:txBody>
      </p:sp>
    </p:spTree>
    <p:extLst>
      <p:ext uri="{BB962C8B-B14F-4D97-AF65-F5344CB8AC3E}">
        <p14:creationId xmlns:p14="http://schemas.microsoft.com/office/powerpoint/2010/main" val="1110729606"/>
      </p:ext>
    </p:extLst>
  </p:cSld>
  <p:clrMapOvr>
    <a:masterClrMapping/>
  </p:clrMapOvr>
  <p:transition spd="med" advTm="400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EAA458-9E8F-47E8-B708-21D8C8E8D1F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34" y="1253331"/>
            <a:ext cx="9456516" cy="4603459"/>
          </a:xfrm>
        </p:spPr>
      </p:pic>
    </p:spTree>
    <p:extLst>
      <p:ext uri="{BB962C8B-B14F-4D97-AF65-F5344CB8AC3E}">
        <p14:creationId xmlns:p14="http://schemas.microsoft.com/office/powerpoint/2010/main" val="437927067"/>
      </p:ext>
    </p:extLst>
  </p:cSld>
  <p:clrMapOvr>
    <a:masterClrMapping/>
  </p:clrMapOvr>
  <p:transition spd="med" advTm="400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filled with furniture and a large building&#10;&#10;Description automatically generated">
            <a:extLst>
              <a:ext uri="{FF2B5EF4-FFF2-40B4-BE49-F238E27FC236}">
                <a16:creationId xmlns:a16="http://schemas.microsoft.com/office/drawing/2014/main" id="{1A98D7A9-0D2A-4BD2-B167-C2C9FE709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666"/>
            <a:ext cx="12192000" cy="59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138815"/>
      </p:ext>
    </p:extLst>
  </p:cSld>
  <p:clrMapOvr>
    <a:masterClrMapping/>
  </p:clrMapOvr>
  <p:transition spd="med" advTm="400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room&#10;&#10;Description automatically generated">
            <a:extLst>
              <a:ext uri="{FF2B5EF4-FFF2-40B4-BE49-F238E27FC236}">
                <a16:creationId xmlns:a16="http://schemas.microsoft.com/office/drawing/2014/main" id="{F68D4C4A-4092-4BAB-B56F-ECB42DBED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666"/>
            <a:ext cx="12192000" cy="59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33183"/>
      </p:ext>
    </p:extLst>
  </p:cSld>
  <p:clrMapOvr>
    <a:masterClrMapping/>
  </p:clrMapOvr>
  <p:transition spd="med" advTm="400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ED8DFA-A3B3-40E6-B996-A632DAF3F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666"/>
            <a:ext cx="12192000" cy="59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33328"/>
      </p:ext>
    </p:extLst>
  </p:cSld>
  <p:clrMapOvr>
    <a:masterClrMapping/>
  </p:clrMapOvr>
  <p:transition spd="med" advTm="400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92206-CC7A-4425-B2D0-BBB9FB8C9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17B064-87A5-4292-84D1-CFC29358A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1" y="185196"/>
            <a:ext cx="11933499" cy="6458672"/>
          </a:xfrm>
        </p:spPr>
      </p:pic>
    </p:spTree>
    <p:extLst>
      <p:ext uri="{BB962C8B-B14F-4D97-AF65-F5344CB8AC3E}">
        <p14:creationId xmlns:p14="http://schemas.microsoft.com/office/powerpoint/2010/main" val="3735012425"/>
      </p:ext>
    </p:extLst>
  </p:cSld>
  <p:clrMapOvr>
    <a:masterClrMapping/>
  </p:clrMapOvr>
  <p:transition spd="med" advTm="400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5EC00-AC00-4210-83F3-1F70F5BA0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FB76E8-D5B3-497D-A504-CEA3FD8F7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45" y="150471"/>
            <a:ext cx="11829326" cy="6342404"/>
          </a:xfrm>
        </p:spPr>
      </p:pic>
    </p:spTree>
    <p:extLst>
      <p:ext uri="{BB962C8B-B14F-4D97-AF65-F5344CB8AC3E}">
        <p14:creationId xmlns:p14="http://schemas.microsoft.com/office/powerpoint/2010/main" val="4259390219"/>
      </p:ext>
    </p:extLst>
  </p:cSld>
  <p:clrMapOvr>
    <a:masterClrMapping/>
  </p:clrMapOvr>
  <p:transition spd="med" advTm="400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DD53-7CEE-44C1-95A3-3965E9A5E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5F6940-9AFA-45EF-9E94-803E0F966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95" y="185195"/>
            <a:ext cx="11910349" cy="5991768"/>
          </a:xfrm>
        </p:spPr>
      </p:pic>
    </p:spTree>
    <p:extLst>
      <p:ext uri="{BB962C8B-B14F-4D97-AF65-F5344CB8AC3E}">
        <p14:creationId xmlns:p14="http://schemas.microsoft.com/office/powerpoint/2010/main" val="1544013631"/>
      </p:ext>
    </p:extLst>
  </p:cSld>
  <p:clrMapOvr>
    <a:masterClrMapping/>
  </p:clrMapOvr>
  <p:transition spd="med" advTm="400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0138D57E-568E-4A11-9948-4C50A072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5843" name="Content Placeholder 4">
            <a:extLst>
              <a:ext uri="{FF2B5EF4-FFF2-40B4-BE49-F238E27FC236}">
                <a16:creationId xmlns:a16="http://schemas.microsoft.com/office/drawing/2014/main" id="{222C6E24-C526-4FC3-A8A8-3A723028B3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247901"/>
            <a:ext cx="4038600" cy="3230563"/>
          </a:xfrm>
        </p:spPr>
      </p:pic>
      <p:pic>
        <p:nvPicPr>
          <p:cNvPr id="35844" name="Content Placeholder 5">
            <a:extLst>
              <a:ext uri="{FF2B5EF4-FFF2-40B4-BE49-F238E27FC236}">
                <a16:creationId xmlns:a16="http://schemas.microsoft.com/office/drawing/2014/main" id="{A787A2B7-860D-46BC-A63F-ACCEDC311A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247901"/>
            <a:ext cx="4038600" cy="3230563"/>
          </a:xfrm>
        </p:spPr>
      </p:pic>
    </p:spTree>
    <p:extLst>
      <p:ext uri="{BB962C8B-B14F-4D97-AF65-F5344CB8AC3E}">
        <p14:creationId xmlns:p14="http://schemas.microsoft.com/office/powerpoint/2010/main" val="2359341570"/>
      </p:ext>
    </p:extLst>
  </p:cSld>
  <p:clrMapOvr>
    <a:masterClrMapping/>
  </p:clrMapOvr>
  <p:transition spd="med" advTm="4000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BB9F2AF-55C1-4ECE-B7AC-2EFBCD9AE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INSURANCE/BONDING/ ABOUT PRINCIPAL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7D05938-0339-476B-9062-37D4084FF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852488"/>
            <a:ext cx="39052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33"/>
                </a:solidFill>
              </a:rPr>
              <a:t>INSURANCE</a:t>
            </a: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1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$2,000,000.00 Professional Liability Insurance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$1,000,000.00 General Liability Insurance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Workers Compensation Insurance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49408F39-8C77-4A5E-8C50-66D32244602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906000" y="45720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i="1">
                <a:latin typeface="Times New Roman" panose="02020603050405020304" pitchFamily="18" charset="0"/>
              </a:rPr>
              <a:t> </a:t>
            </a:r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1269" name="Text Box 7">
            <a:extLst>
              <a:ext uri="{FF2B5EF4-FFF2-40B4-BE49-F238E27FC236}">
                <a16:creationId xmlns:a16="http://schemas.microsoft.com/office/drawing/2014/main" id="{A6AA8722-064A-410D-8BB2-DA3920B56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860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11270" name="Rectangle 15">
            <a:extLst>
              <a:ext uri="{FF2B5EF4-FFF2-40B4-BE49-F238E27FC236}">
                <a16:creationId xmlns:a16="http://schemas.microsoft.com/office/drawing/2014/main" id="{6ED0C3C9-4029-4C60-887F-6F8C177B7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935663"/>
            <a:ext cx="35877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1271" name="Rectangle 17">
            <a:extLst>
              <a:ext uri="{FF2B5EF4-FFF2-40B4-BE49-F238E27FC236}">
                <a16:creationId xmlns:a16="http://schemas.microsoft.com/office/drawing/2014/main" id="{172C2F43-7813-4DCF-A0D7-D77323923DF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70051" y="47164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1272" name="Rectangle 18">
            <a:extLst>
              <a:ext uri="{FF2B5EF4-FFF2-40B4-BE49-F238E27FC236}">
                <a16:creationId xmlns:a16="http://schemas.microsoft.com/office/drawing/2014/main" id="{3260EA9F-3554-4DF0-AE46-C336CA162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7338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1273" name="Rectangle 19">
            <a:extLst>
              <a:ext uri="{FF2B5EF4-FFF2-40B4-BE49-F238E27FC236}">
                <a16:creationId xmlns:a16="http://schemas.microsoft.com/office/drawing/2014/main" id="{E2D81B5E-75AE-44B7-8FDD-8F19E3565C2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665538" y="33448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1274" name="Rectangle 20">
            <a:extLst>
              <a:ext uri="{FF2B5EF4-FFF2-40B4-BE49-F238E27FC236}">
                <a16:creationId xmlns:a16="http://schemas.microsoft.com/office/drawing/2014/main" id="{3CB5019D-92EC-410C-B325-52A5E53E4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347914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1275" name="Rectangle 21">
            <a:extLst>
              <a:ext uri="{FF2B5EF4-FFF2-40B4-BE49-F238E27FC236}">
                <a16:creationId xmlns:a16="http://schemas.microsoft.com/office/drawing/2014/main" id="{B00790B2-220A-4813-AC0F-48F3A0F59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3676651"/>
            <a:ext cx="533400" cy="195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27432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1276" name="Rectangle 22">
            <a:extLst>
              <a:ext uri="{FF2B5EF4-FFF2-40B4-BE49-F238E27FC236}">
                <a16:creationId xmlns:a16="http://schemas.microsoft.com/office/drawing/2014/main" id="{ECE1F9BF-669A-4A66-B6D0-7B0C9F55AD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71101" y="4833938"/>
            <a:ext cx="38735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1277" name="Rectangle 23">
            <a:extLst>
              <a:ext uri="{FF2B5EF4-FFF2-40B4-BE49-F238E27FC236}">
                <a16:creationId xmlns:a16="http://schemas.microsoft.com/office/drawing/2014/main" id="{5170879C-2D18-4C44-B3E2-69E9FC439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762000"/>
            <a:ext cx="533400" cy="17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9144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1278" name="Rectangle 24">
            <a:extLst>
              <a:ext uri="{FF2B5EF4-FFF2-40B4-BE49-F238E27FC236}">
                <a16:creationId xmlns:a16="http://schemas.microsoft.com/office/drawing/2014/main" id="{17DFB5A0-63BD-416E-BF0E-A0DE22D673E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177463" y="1709738"/>
            <a:ext cx="38735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pic>
        <p:nvPicPr>
          <p:cNvPr id="11279" name="Picture 25" descr="pictures 11-09-05015">
            <a:extLst>
              <a:ext uri="{FF2B5EF4-FFF2-40B4-BE49-F238E27FC236}">
                <a16:creationId xmlns:a16="http://schemas.microsoft.com/office/drawing/2014/main" id="{E0E8C9D2-54A6-4653-A5CA-A9006324A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85800"/>
            <a:ext cx="3886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Picture 27" descr="DarylASD">
            <a:extLst>
              <a:ext uri="{FF2B5EF4-FFF2-40B4-BE49-F238E27FC236}">
                <a16:creationId xmlns:a16="http://schemas.microsoft.com/office/drawing/2014/main" id="{248C2CE9-121E-4B40-9931-AA51D4A40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1" name="Rectangle 28">
            <a:extLst>
              <a:ext uri="{FF2B5EF4-FFF2-40B4-BE49-F238E27FC236}">
                <a16:creationId xmlns:a16="http://schemas.microsoft.com/office/drawing/2014/main" id="{A74898F8-C406-494C-8660-AD06414AF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733801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/>
          </a:p>
        </p:txBody>
      </p:sp>
      <p:sp>
        <p:nvSpPr>
          <p:cNvPr id="11282" name="Rectangle 29">
            <a:extLst>
              <a:ext uri="{FF2B5EF4-FFF2-40B4-BE49-F238E27FC236}">
                <a16:creationId xmlns:a16="http://schemas.microsoft.com/office/drawing/2014/main" id="{890AA490-7F13-4251-87EC-8ACC43F2A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962400"/>
            <a:ext cx="3333750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660033"/>
                </a:solidFill>
              </a:rPr>
              <a:t>BONDING CAPACITY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$3,000,000 Bonding Capacity</a:t>
            </a:r>
          </a:p>
        </p:txBody>
      </p:sp>
      <p:sp>
        <p:nvSpPr>
          <p:cNvPr id="11283" name="Text Box 30">
            <a:extLst>
              <a:ext uri="{FF2B5EF4-FFF2-40B4-BE49-F238E27FC236}">
                <a16:creationId xmlns:a16="http://schemas.microsoft.com/office/drawing/2014/main" id="{0C2BC339-DDC4-425B-8750-7D41F5B2F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1" y="3429001"/>
            <a:ext cx="27733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ST. James Baptist Church, Austin, TX ($6M</a:t>
            </a:r>
          </a:p>
        </p:txBody>
      </p:sp>
      <p:pic>
        <p:nvPicPr>
          <p:cNvPr id="11284" name="Picture 32" descr="March 01-05009 (2)">
            <a:extLst>
              <a:ext uri="{FF2B5EF4-FFF2-40B4-BE49-F238E27FC236}">
                <a16:creationId xmlns:a16="http://schemas.microsoft.com/office/drawing/2014/main" id="{2568BC4A-56B7-4E21-AFE0-28A15B61A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743201"/>
            <a:ext cx="3810000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5" name="Text Box 33">
            <a:extLst>
              <a:ext uri="{FF2B5EF4-FFF2-40B4-BE49-F238E27FC236}">
                <a16:creationId xmlns:a16="http://schemas.microsoft.com/office/drawing/2014/main" id="{85B94C25-9935-44BE-9F77-28F2C17E2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1"/>
            <a:ext cx="2730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ST. James Baptist Church, Austin, TX $6M</a:t>
            </a:r>
          </a:p>
        </p:txBody>
      </p:sp>
    </p:spTree>
    <p:extLst>
      <p:ext uri="{BB962C8B-B14F-4D97-AF65-F5344CB8AC3E}">
        <p14:creationId xmlns:p14="http://schemas.microsoft.com/office/powerpoint/2010/main" val="1147186124"/>
      </p:ext>
    </p:extLst>
  </p:cSld>
  <p:clrMapOvr>
    <a:masterClrMapping/>
  </p:clrMapOvr>
  <p:transition spd="med" advTm="400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1B3C7-2D3B-46A2-947A-9355208A3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PILGRIM REST </a:t>
            </a:r>
            <a:r>
              <a:rPr lang="en-US" dirty="0" err="1"/>
              <a:t>PRIMATIVE</a:t>
            </a:r>
            <a:r>
              <a:rPr lang="en-US" dirty="0"/>
              <a:t> BAPTIST CHURCH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2BEC4A-0B11-4585-AC4A-FC3DD9D725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8833"/>
      </p:ext>
    </p:extLst>
  </p:cSld>
  <p:clrMapOvr>
    <a:masterClrMapping/>
  </p:clrMapOvr>
  <p:transition spd="med" advTm="400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25D5046-37FB-42AA-8750-9CFE26631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A</a:t>
            </a:r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BOUT</a:t>
            </a: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ASD CONSULTANTS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A092548-5ED5-4E1A-A41F-4B0A8520B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932822"/>
            <a:ext cx="3886200" cy="2262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38050" tIns="0" rIns="0" bIns="152352" anchor="ctr"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ABOUT ASD CONSULTANTS, INC.</a:t>
            </a:r>
          </a:p>
          <a:p>
            <a:r>
              <a:rPr lang="en-US" altLang="en-US" sz="1100" b="1"/>
              <a:t>ASD Consultants, Inc.</a:t>
            </a:r>
            <a:r>
              <a:rPr lang="en-US" altLang="en-US" sz="1100"/>
              <a:t> was established in 1994 as a multi-purpose consulting/construction firm, offering Project and Construction Management services; in addition </a:t>
            </a:r>
            <a:r>
              <a:rPr lang="en-US" altLang="en-US" sz="1100" b="1"/>
              <a:t>ASD Consultants, Inc.</a:t>
            </a:r>
            <a:r>
              <a:rPr lang="en-US" altLang="en-US" sz="1100"/>
              <a:t> provides detailed cost estimating services.  Having completed over 400 individual projects with a collective value of over $1 Billion, our firm continues to be one of only a few full service companies, which is entirely specialized in its fields of expertise.  </a:t>
            </a:r>
            <a:r>
              <a:rPr lang="en-US" altLang="en-US" sz="1100" b="1"/>
              <a:t>ASD Consultants, Inc.</a:t>
            </a:r>
            <a:r>
              <a:rPr lang="en-US" altLang="en-US" sz="1100"/>
              <a:t> is managed by architectural and construction professionals.  Our staff is thoroughly experienced in project management, quality control, construction management and cost controls.</a:t>
            </a:r>
            <a:endParaRPr lang="en-US" altLang="en-US" sz="1100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ABEB0C2B-CF7D-41A9-8611-75D2D0506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114801"/>
            <a:ext cx="37338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38050" tIns="0" rIns="0" bIns="152352" anchor="ctr"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COPORATE OFFICE</a:t>
            </a:r>
            <a:r>
              <a:rPr lang="en-US" altLang="en-US"/>
              <a:t> </a:t>
            </a:r>
          </a:p>
          <a:p>
            <a:r>
              <a:rPr lang="en-US" altLang="en-US" sz="1200" b="1"/>
              <a:t>ASD Consultants, Inc.</a:t>
            </a:r>
          </a:p>
          <a:p>
            <a:r>
              <a:rPr lang="en-US" altLang="en-US" sz="1200" b="1"/>
              <a:t>8120 NORTH IH 35</a:t>
            </a:r>
          </a:p>
          <a:p>
            <a:r>
              <a:rPr lang="en-US" altLang="en-US" sz="1200" b="1"/>
              <a:t>Suite B200</a:t>
            </a:r>
          </a:p>
          <a:p>
            <a:r>
              <a:rPr lang="en-US" altLang="en-US" sz="1200" b="1"/>
              <a:t>Austin, Texas 78753</a:t>
            </a:r>
          </a:p>
          <a:p>
            <a:r>
              <a:rPr lang="en-US" altLang="en-US" sz="1200" b="1"/>
              <a:t>Phone: (512) 836-3329</a:t>
            </a:r>
          </a:p>
          <a:p>
            <a:r>
              <a:rPr lang="en-US" altLang="en-US" sz="1200" b="1"/>
              <a:t>Fax:  (512) 836-3802</a:t>
            </a:r>
          </a:p>
          <a:p>
            <a:r>
              <a:rPr lang="en-US" altLang="en-US" sz="1200" b="1"/>
              <a:t>E-Mail: </a:t>
            </a:r>
            <a:r>
              <a:rPr lang="en-US" altLang="en-US" sz="1200" b="1">
                <a:hlinkClick r:id="rId3"/>
              </a:rPr>
              <a:t>mail@asdconsultantsinc.com</a:t>
            </a:r>
            <a:endParaRPr lang="en-US" altLang="en-US" sz="1200" b="1"/>
          </a:p>
          <a:p>
            <a:r>
              <a:rPr lang="en-US" altLang="en-US" sz="1200" b="1"/>
              <a:t>Web Address: </a:t>
            </a:r>
            <a:r>
              <a:rPr lang="en-US" altLang="en-US" sz="1200" b="1">
                <a:hlinkClick r:id="rId4" action="ppaction://hlinkpres?slideindex=1&amp;slidetitle=Qualifications Presentation"/>
              </a:rPr>
              <a:t>www.asdconsultantsinc.com</a:t>
            </a:r>
            <a:r>
              <a:rPr lang="en-US" altLang="en-US"/>
              <a:t> </a:t>
            </a:r>
          </a:p>
          <a:p>
            <a:endParaRPr lang="en-US" altLang="en-US" sz="11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eaLnBrk="0" hangingPunct="0">
              <a:lnSpc>
                <a:spcPct val="110000"/>
              </a:lnSpc>
            </a:pPr>
            <a:r>
              <a:rPr lang="en-US" altLang="en-US" sz="11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00274E31-34A2-4A0D-90E5-8576EB75A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1828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4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7177" name="Text Box 9">
            <a:extLst>
              <a:ext uri="{FF2B5EF4-FFF2-40B4-BE49-F238E27FC236}">
                <a16:creationId xmlns:a16="http://schemas.microsoft.com/office/drawing/2014/main" id="{EBB27F22-9CDD-4135-9D82-7A5F84563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528638"/>
            <a:ext cx="220663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37160" rIns="0" bIns="18288" anchor="b"/>
          <a:lstStyle/>
          <a:p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7181" name="Picture 13" descr="DarylASD">
            <a:extLst>
              <a:ext uri="{FF2B5EF4-FFF2-40B4-BE49-F238E27FC236}">
                <a16:creationId xmlns:a16="http://schemas.microsoft.com/office/drawing/2014/main" id="{2631CC58-5B5E-4747-9294-5CA1B1332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2" name="Text Box 14">
            <a:extLst>
              <a:ext uri="{FF2B5EF4-FFF2-40B4-BE49-F238E27FC236}">
                <a16:creationId xmlns:a16="http://schemas.microsoft.com/office/drawing/2014/main" id="{04E9B2CE-2702-4A19-8162-891CC021F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1" y="3733800"/>
            <a:ext cx="33377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New Pilgrim Rest Primitive Baptist Church Austin, TX  $1M</a:t>
            </a:r>
            <a:r>
              <a:rPr lang="en-US" altLang="en-US" b="1"/>
              <a:t> </a:t>
            </a:r>
          </a:p>
        </p:txBody>
      </p:sp>
      <p:pic>
        <p:nvPicPr>
          <p:cNvPr id="7183" name="Picture 15">
            <a:extLst>
              <a:ext uri="{FF2B5EF4-FFF2-40B4-BE49-F238E27FC236}">
                <a16:creationId xmlns:a16="http://schemas.microsoft.com/office/drawing/2014/main" id="{5C878B0E-EC54-483C-B590-69E051BFC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4114800" cy="240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4" name="Picture 16">
            <a:extLst>
              <a:ext uri="{FF2B5EF4-FFF2-40B4-BE49-F238E27FC236}">
                <a16:creationId xmlns:a16="http://schemas.microsoft.com/office/drawing/2014/main" id="{EBCF2704-6025-4D5D-9710-855D1A345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267200"/>
            <a:ext cx="3429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85" name="Text Box 17">
            <a:extLst>
              <a:ext uri="{FF2B5EF4-FFF2-40B4-BE49-F238E27FC236}">
                <a16:creationId xmlns:a16="http://schemas.microsoft.com/office/drawing/2014/main" id="{1B0E12F1-B89A-4268-B54B-B4F4A6FEC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6172200"/>
            <a:ext cx="33377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New Pilgrim Rest Primitive Baptist Church Austin, TX  $1M</a:t>
            </a:r>
            <a:r>
              <a:rPr lang="en-US" altLang="en-US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8250823"/>
      </p:ext>
    </p:extLst>
  </p:cSld>
  <p:clrMapOvr>
    <a:masterClrMapping/>
  </p:clrMapOvr>
  <p:transition spd="med" advTm="400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D0FC2-D90F-4814-BA0A-72D665D6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F63692-2017-49CB-9A78-9974665A8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196771"/>
            <a:ext cx="11945073" cy="6504972"/>
          </a:xfrm>
        </p:spPr>
      </p:pic>
    </p:spTree>
    <p:extLst>
      <p:ext uri="{BB962C8B-B14F-4D97-AF65-F5344CB8AC3E}">
        <p14:creationId xmlns:p14="http://schemas.microsoft.com/office/powerpoint/2010/main" val="1530264033"/>
      </p:ext>
    </p:extLst>
  </p:cSld>
  <p:clrMapOvr>
    <a:masterClrMapping/>
  </p:clrMapOvr>
  <p:transition spd="med" advTm="400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78A6402-6894-4769-A83C-7DD7CE9AB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A</a:t>
            </a:r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BOUT</a:t>
            </a: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ASD CONSULTANTS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90041E2-44DE-414D-AE60-B86EEA59C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855789"/>
            <a:ext cx="3886200" cy="241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38050" tIns="0" rIns="0" bIns="152352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660033"/>
                </a:solidFill>
              </a:rPr>
              <a:t>ABOUT ASD CONSULTANTS, INC.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b="1"/>
              <a:t>ASD Consultants, Inc.</a:t>
            </a:r>
            <a:r>
              <a:rPr lang="en-US" altLang="en-US" sz="1100"/>
              <a:t> was established in 1994 as a multi-purpose consulting/construction firm, offering Project and Construction Management services; in addition </a:t>
            </a:r>
            <a:r>
              <a:rPr lang="en-US" altLang="en-US" sz="1100" b="1"/>
              <a:t>ASD Consultants, Inc.</a:t>
            </a:r>
            <a:r>
              <a:rPr lang="en-US" altLang="en-US" sz="1100"/>
              <a:t> provides detailed cost estimating services.  Having completed over 400 individual projects with a collective value of over $1 Billion, our firm continues to be one of only a few full service companies, which is entirely specialized in its fields of expertise.  </a:t>
            </a:r>
            <a:r>
              <a:rPr lang="en-US" altLang="en-US" sz="1100" b="1"/>
              <a:t>ASD Consultants, Inc.</a:t>
            </a:r>
            <a:r>
              <a:rPr lang="en-US" altLang="en-US" sz="1100"/>
              <a:t> is managed by architectural and construction professionals.  Our staff is thoroughly experienced in project management, quality control, construction management and cost controls.</a:t>
            </a:r>
            <a:endParaRPr lang="en-US" altLang="en-US" sz="1100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4C6099E-82BD-48AA-A7C4-FF352616E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114801"/>
            <a:ext cx="37338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38050" tIns="0" rIns="0" bIns="152352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660033"/>
                </a:solidFill>
              </a:rPr>
              <a:t>COPORATE OFFICE</a:t>
            </a:r>
            <a:r>
              <a:rPr lang="en-US" altLang="en-US" sz="180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ASD Consultants, Inc.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8120 NORTH IH 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Suite B200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Austin, Texas 78753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Phone: (512) 836-3329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Fax:  (512) 836-3802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E-Mail: </a:t>
            </a:r>
            <a:r>
              <a:rPr lang="en-US" altLang="en-US" sz="1200" b="1">
                <a:hlinkClick r:id="rId3"/>
              </a:rPr>
              <a:t>mail@asdconsultantsinc.com</a:t>
            </a: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Web Address: </a:t>
            </a:r>
            <a:r>
              <a:rPr lang="en-US" altLang="en-US" sz="1200" b="1">
                <a:hlinkClick r:id="rId4" action="ppaction://hlinkpres?slideindex=1&amp;slidetitle=Qualifications Presentation"/>
              </a:rPr>
              <a:t>www.asdconsultantsinc.com</a:t>
            </a:r>
            <a:r>
              <a:rPr lang="en-US" altLang="en-US" sz="180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1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1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5125" name="Text Box 6">
            <a:extLst>
              <a:ext uri="{FF2B5EF4-FFF2-40B4-BE49-F238E27FC236}">
                <a16:creationId xmlns:a16="http://schemas.microsoft.com/office/drawing/2014/main" id="{F8F56A96-6519-4E2C-8338-900B6938F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1828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b="1">
                <a:hlinkClick r:id="rId4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5126" name="Text Box 9">
            <a:extLst>
              <a:ext uri="{FF2B5EF4-FFF2-40B4-BE49-F238E27FC236}">
                <a16:creationId xmlns:a16="http://schemas.microsoft.com/office/drawing/2014/main" id="{F5C76720-C4B6-4BBA-B67E-1CE719C06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528638"/>
            <a:ext cx="220663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37160" rIns="0" bIns="18288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5127" name="Picture 13" descr="DarylASD">
            <a:extLst>
              <a:ext uri="{FF2B5EF4-FFF2-40B4-BE49-F238E27FC236}">
                <a16:creationId xmlns:a16="http://schemas.microsoft.com/office/drawing/2014/main" id="{50C47709-E96F-4770-87AF-3179AD43E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Text Box 14">
            <a:extLst>
              <a:ext uri="{FF2B5EF4-FFF2-40B4-BE49-F238E27FC236}">
                <a16:creationId xmlns:a16="http://schemas.microsoft.com/office/drawing/2014/main" id="{7BCF480F-D34A-40FE-8BA6-93656CE9E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733801"/>
            <a:ext cx="3771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New Pilgrim Rest Primitive Baptist Church Austin, TX  $1M</a:t>
            </a:r>
            <a:r>
              <a:rPr lang="en-US" altLang="en-US" sz="1800" b="1"/>
              <a:t> </a:t>
            </a:r>
          </a:p>
        </p:txBody>
      </p:sp>
      <p:pic>
        <p:nvPicPr>
          <p:cNvPr id="5129" name="Picture 15">
            <a:extLst>
              <a:ext uri="{FF2B5EF4-FFF2-40B4-BE49-F238E27FC236}">
                <a16:creationId xmlns:a16="http://schemas.microsoft.com/office/drawing/2014/main" id="{2EE1D595-D61F-46E2-8B1D-4A6768771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4114800" cy="240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6">
            <a:extLst>
              <a:ext uri="{FF2B5EF4-FFF2-40B4-BE49-F238E27FC236}">
                <a16:creationId xmlns:a16="http://schemas.microsoft.com/office/drawing/2014/main" id="{66E1B69C-4B95-4A88-A78F-290BCB2A6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267200"/>
            <a:ext cx="3429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31" name="Text Box 17">
            <a:extLst>
              <a:ext uri="{FF2B5EF4-FFF2-40B4-BE49-F238E27FC236}">
                <a16:creationId xmlns:a16="http://schemas.microsoft.com/office/drawing/2014/main" id="{BA6C69DC-3179-4FAB-807A-BFA628F8E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172201"/>
            <a:ext cx="3771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New Pilgrim Rest Primitive Baptist Church Austin, TX  $1M</a:t>
            </a:r>
            <a:r>
              <a:rPr lang="en-US" altLang="en-US" sz="18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2131854"/>
      </p:ext>
    </p:extLst>
  </p:cSld>
  <p:clrMapOvr>
    <a:masterClrMapping/>
  </p:clrMapOvr>
  <p:transition spd="med" advTm="400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54B3D2-0890-4F85-B301-50B5E9600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19</a:t>
            </a:r>
            <a:r>
              <a:rPr lang="en-US" baseline="30000" dirty="0"/>
              <a:t>TH</a:t>
            </a:r>
            <a:r>
              <a:rPr lang="en-US" dirty="0"/>
              <a:t> STREET BAPTIST </a:t>
            </a:r>
            <a:r>
              <a:rPr lang="en-US" dirty="0" err="1"/>
              <a:t>BAPTIST</a:t>
            </a:r>
            <a:r>
              <a:rPr lang="en-US" dirty="0"/>
              <a:t> CHURCH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C01A679-AC5A-4FE1-B001-60F21A2DDF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838557"/>
      </p:ext>
    </p:extLst>
  </p:cSld>
  <p:clrMapOvr>
    <a:masterClrMapping/>
  </p:clrMapOvr>
  <p:transition spd="med" advTm="400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2C70F8-8D3E-45C1-A34C-24933234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MEMBERSHIPS/CERTIFICATONS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C2710761-842C-4F6B-A03B-452E23A5B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114801"/>
            <a:ext cx="3886200" cy="237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660033"/>
                </a:solidFill>
              </a:rPr>
              <a:t>MEMBERSHIPS</a:t>
            </a:r>
            <a:endParaRPr lang="en-US" altLang="en-US" sz="16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1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American Institute of Architects (AIA)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Construction Specifications Institute (CSI)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National Organization of Minority Architects (NOMA)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National Roofing Association (NRA)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1100">
              <a:latin typeface="Times New Roman" panose="02020603050405020304" pitchFamily="18" charset="0"/>
            </a:endParaRP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33A4C3F7-9DD2-48E4-875C-E44C2D49A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907847"/>
            <a:ext cx="3886200" cy="224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</a:rPr>
              <a:t> </a:t>
            </a:r>
            <a:r>
              <a:rPr lang="en-US" altLang="en-US" sz="1600" b="1">
                <a:solidFill>
                  <a:srgbClr val="660033"/>
                </a:solidFill>
              </a:rPr>
              <a:t>MEMBERSHIPS (CONTINUE)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Association of General Contractors (AGC)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National Association of Minority Contractors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National Council of Architectural Registration Boards (NCARB)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Member City of Austin Fire Code Review Board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1100">
              <a:latin typeface="Times New Roman" panose="02020603050405020304" pitchFamily="18" charset="0"/>
            </a:endParaRPr>
          </a:p>
        </p:txBody>
      </p:sp>
      <p:sp>
        <p:nvSpPr>
          <p:cNvPr id="9221" name="Text Box 8">
            <a:extLst>
              <a:ext uri="{FF2B5EF4-FFF2-40B4-BE49-F238E27FC236}">
                <a16:creationId xmlns:a16="http://schemas.microsoft.com/office/drawing/2014/main" id="{768B9780-F0C5-4839-A3B3-4D9116DDA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19050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b="1">
                <a:hlinkClick r:id="rId4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graphicFrame>
        <p:nvGraphicFramePr>
          <p:cNvPr id="9222" name="Object 11">
            <a:extLst>
              <a:ext uri="{FF2B5EF4-FFF2-40B4-BE49-F238E27FC236}">
                <a16:creationId xmlns:a16="http://schemas.microsoft.com/office/drawing/2014/main" id="{E862F16B-6B5F-46B0-9846-F4C0D8F96C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457200"/>
          <a:ext cx="4078288" cy="322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6" name="Picture" r:id="rId5" imgW="2286000" imgH="1714500" progId="PictureIt!.Picture">
                  <p:embed/>
                </p:oleObj>
              </mc:Choice>
              <mc:Fallback>
                <p:oleObj name="Picture" r:id="rId5" imgW="2286000" imgH="1714500" progId="PictureIt!.Picture">
                  <p:embed/>
                  <p:pic>
                    <p:nvPicPr>
                      <p:cNvPr id="9222" name="Object 11">
                        <a:extLst>
                          <a:ext uri="{FF2B5EF4-FFF2-40B4-BE49-F238E27FC236}">
                            <a16:creationId xmlns:a16="http://schemas.microsoft.com/office/drawing/2014/main" id="{E862F16B-6B5F-46B0-9846-F4C0D8F96C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"/>
                        <a:ext cx="4078288" cy="322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3" name="Picture 13" descr="DarylASD">
            <a:extLst>
              <a:ext uri="{FF2B5EF4-FFF2-40B4-BE49-F238E27FC236}">
                <a16:creationId xmlns:a16="http://schemas.microsoft.com/office/drawing/2014/main" id="{6D8474FA-8897-484E-91FE-7E3BDE1D1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60579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16">
            <a:extLst>
              <a:ext uri="{FF2B5EF4-FFF2-40B4-BE49-F238E27FC236}">
                <a16:creationId xmlns:a16="http://schemas.microsoft.com/office/drawing/2014/main" id="{233ABC71-BB86-49B2-BA13-CFC073BDF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3276601"/>
            <a:ext cx="39608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19</a:t>
            </a:r>
            <a:r>
              <a:rPr lang="en-US" altLang="en-US" sz="1000" b="1" baseline="30000"/>
              <a:t>th</a:t>
            </a:r>
            <a:r>
              <a:rPr lang="en-US" altLang="en-US" sz="1000" b="1"/>
              <a:t> Street Baptist Church Family Life Center, Austin, TX $1.1M</a:t>
            </a:r>
          </a:p>
        </p:txBody>
      </p:sp>
      <p:pic>
        <p:nvPicPr>
          <p:cNvPr id="9225" name="Picture 18">
            <a:extLst>
              <a:ext uri="{FF2B5EF4-FFF2-40B4-BE49-F238E27FC236}">
                <a16:creationId xmlns:a16="http://schemas.microsoft.com/office/drawing/2014/main" id="{214385EF-6ACF-43BA-88AA-49940EF4E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429001"/>
            <a:ext cx="35814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6" name="Text Box 19">
            <a:extLst>
              <a:ext uri="{FF2B5EF4-FFF2-40B4-BE49-F238E27FC236}">
                <a16:creationId xmlns:a16="http://schemas.microsoft.com/office/drawing/2014/main" id="{D03DEC94-AB49-4524-9CDC-4E1B41148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5410201"/>
            <a:ext cx="39608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19</a:t>
            </a:r>
            <a:r>
              <a:rPr lang="en-US" altLang="en-US" sz="1000" b="1" baseline="30000"/>
              <a:t>th</a:t>
            </a:r>
            <a:r>
              <a:rPr lang="en-US" altLang="en-US" sz="1000" b="1"/>
              <a:t> Street Baptist Church Family Life Center, Austin, TX $1.1M</a:t>
            </a:r>
          </a:p>
        </p:txBody>
      </p:sp>
    </p:spTree>
    <p:extLst>
      <p:ext uri="{BB962C8B-B14F-4D97-AF65-F5344CB8AC3E}">
        <p14:creationId xmlns:p14="http://schemas.microsoft.com/office/powerpoint/2010/main" val="2619213958"/>
      </p:ext>
    </p:extLst>
  </p:cSld>
  <p:clrMapOvr>
    <a:masterClrMapping/>
  </p:clrMapOvr>
  <p:transition spd="med" advTm="400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>
            <a:extLst>
              <a:ext uri="{FF2B5EF4-FFF2-40B4-BE49-F238E27FC236}">
                <a16:creationId xmlns:a16="http://schemas.microsoft.com/office/drawing/2014/main" id="{3E283029-1A4D-456C-9039-7D53CC90046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1981200"/>
            <a:ext cx="45720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19th Street Baptist Church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Feasibility Study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Asbestos Survey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Consultant Selection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Project Management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Construction Management</a:t>
            </a:r>
          </a:p>
        </p:txBody>
      </p:sp>
      <p:pic>
        <p:nvPicPr>
          <p:cNvPr id="36873" name="Picture 9" descr="C:\My Documents\My Pictures\Eastelev.jpg">
            <a:extLst>
              <a:ext uri="{FF2B5EF4-FFF2-40B4-BE49-F238E27FC236}">
                <a16:creationId xmlns:a16="http://schemas.microsoft.com/office/drawing/2014/main" id="{7DC1C999-4BA8-49ED-AD5A-5027E9B44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86114"/>
            <a:ext cx="4038600" cy="245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4" name="Rectangle 10">
            <a:extLst>
              <a:ext uri="{FF2B5EF4-FFF2-40B4-BE49-F238E27FC236}">
                <a16:creationId xmlns:a16="http://schemas.microsoft.com/office/drawing/2014/main" id="{8A2429AD-6956-46A8-9F60-0CCEA394D1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hlink"/>
            </a:outerShdw>
          </a:effectLst>
        </p:spPr>
        <p:txBody>
          <a:bodyPr>
            <a:normAutofit fontScale="90000"/>
          </a:bodyPr>
          <a:lstStyle/>
          <a:p>
            <a:r>
              <a:rPr lang="en-US" altLang="en-US" b="1">
                <a:latin typeface="Arial" panose="020B0604020202020204" pitchFamily="34" charset="0"/>
              </a:rPr>
              <a:t>Project and Construction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3220979524"/>
      </p:ext>
    </p:extLst>
  </p:cSld>
  <p:clrMapOvr>
    <a:masterClrMapping/>
  </p:clrMapOvr>
  <p:transition spd="med" advTm="400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7ECFB0C5-2AAF-4BA6-B9D3-53F1930A7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>
                <a:latin typeface="Arial" panose="020B0604020202020204" pitchFamily="34" charset="0"/>
              </a:rPr>
              <a:t>Project and Construction Management</a:t>
            </a:r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3F383234-46AF-446F-8D82-82B4969220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19th Street Baptist Church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Feasibility Study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Asbestos Survey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Consultant Selection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Project Management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Construction Management</a:t>
            </a:r>
          </a:p>
          <a:p>
            <a:endParaRPr lang="en-US" altLang="en-US"/>
          </a:p>
        </p:txBody>
      </p:sp>
      <p:graphicFrame>
        <p:nvGraphicFramePr>
          <p:cNvPr id="198661" name="Object 5">
            <a:extLst>
              <a:ext uri="{FF2B5EF4-FFF2-40B4-BE49-F238E27FC236}">
                <a16:creationId xmlns:a16="http://schemas.microsoft.com/office/drawing/2014/main" id="{B0686F14-E5EC-4EAC-B11A-9C708B3EF890}"/>
              </a:ext>
            </a:extLst>
          </p:cNvPr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6400800" y="2646364"/>
          <a:ext cx="4078288" cy="322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Picture" r:id="rId3" imgW="2286000" imgH="1714680" progId="PictureIt!.Picture">
                  <p:embed/>
                </p:oleObj>
              </mc:Choice>
              <mc:Fallback>
                <p:oleObj name="Picture" r:id="rId3" imgW="2286000" imgH="1714680" progId="PictureIt!.Picture">
                  <p:embed/>
                  <p:pic>
                    <p:nvPicPr>
                      <p:cNvPr id="198661" name="Object 5">
                        <a:extLst>
                          <a:ext uri="{FF2B5EF4-FFF2-40B4-BE49-F238E27FC236}">
                            <a16:creationId xmlns:a16="http://schemas.microsoft.com/office/drawing/2014/main" id="{B0686F14-E5EC-4EAC-B11A-9C708B3EF8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646364"/>
                        <a:ext cx="4078288" cy="322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4543477"/>
      </p:ext>
    </p:extLst>
  </p:cSld>
  <p:clrMapOvr>
    <a:masterClrMapping/>
  </p:clrMapOvr>
  <p:transition spd="med" advTm="400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55C1AC5-113A-4302-8AE0-683717D71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MEMBERSHIPS/CERTIFICATONS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27F73198-3F5D-4661-A83D-60D5A8289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114801"/>
            <a:ext cx="3886200" cy="218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MEMBERSHIPS</a:t>
            </a:r>
            <a:endParaRPr lang="en-US" altLang="en-US" sz="1600">
              <a:latin typeface="Times New Roman" panose="02020603050405020304" pitchFamily="18" charset="0"/>
            </a:endParaRPr>
          </a:p>
          <a:p>
            <a:endParaRPr lang="en-US" altLang="en-US" sz="1100">
              <a:latin typeface="Times New Roman" panose="02020603050405020304" pitchFamily="18" charset="0"/>
            </a:endParaRPr>
          </a:p>
          <a:p>
            <a:r>
              <a:rPr lang="en-US" altLang="en-US" sz="1200" b="1"/>
              <a:t>American Institute of Architects (AIA)</a:t>
            </a:r>
          </a:p>
          <a:p>
            <a:endParaRPr lang="en-US" altLang="en-US" sz="1200" b="1"/>
          </a:p>
          <a:p>
            <a:r>
              <a:rPr lang="en-US" altLang="en-US" sz="1200" b="1"/>
              <a:t>Construction Specifications Institute (CSI)</a:t>
            </a:r>
          </a:p>
          <a:p>
            <a:endParaRPr lang="en-US" altLang="en-US" sz="1200" b="1"/>
          </a:p>
          <a:p>
            <a:r>
              <a:rPr lang="en-US" altLang="en-US" sz="1200" b="1"/>
              <a:t>National Organization of Minority Architects (NOMA)</a:t>
            </a:r>
          </a:p>
          <a:p>
            <a:endParaRPr lang="en-US" altLang="en-US" sz="1200" b="1"/>
          </a:p>
          <a:p>
            <a:r>
              <a:rPr lang="en-US" altLang="en-US" sz="1200" b="1"/>
              <a:t>National Roofing Association (NRA)</a:t>
            </a:r>
          </a:p>
          <a:p>
            <a:endParaRPr lang="en-US" altLang="en-US" sz="1200" b="1"/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1100">
              <a:latin typeface="Times New Roman" panose="02020603050405020304" pitchFamily="18" charset="0"/>
            </a:endParaRP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B0A5B13C-BAD5-41C9-8314-B1AD0CBB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907847"/>
            <a:ext cx="3886200" cy="224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1100">
                <a:latin typeface="Times New Roman" panose="02020603050405020304" pitchFamily="18" charset="0"/>
              </a:rPr>
              <a:t> </a:t>
            </a:r>
            <a:r>
              <a:rPr lang="en-US" altLang="en-US" sz="1600" b="1">
                <a:solidFill>
                  <a:srgbClr val="660033"/>
                </a:solidFill>
              </a:rPr>
              <a:t>MEMBERSHIPS (CONTINUE)</a:t>
            </a:r>
          </a:p>
          <a:p>
            <a:endParaRPr lang="en-US" altLang="en-US" sz="1600">
              <a:latin typeface="Times New Roman" panose="02020603050405020304" pitchFamily="18" charset="0"/>
            </a:endParaRPr>
          </a:p>
          <a:p>
            <a:r>
              <a:rPr lang="en-US" altLang="en-US" sz="1200" b="1"/>
              <a:t>Association of General Contractors (AGC)</a:t>
            </a:r>
          </a:p>
          <a:p>
            <a:endParaRPr lang="en-US" altLang="en-US" sz="1200" b="1"/>
          </a:p>
          <a:p>
            <a:r>
              <a:rPr lang="en-US" altLang="en-US" sz="1200" b="1"/>
              <a:t>National Association of Minority Contractors</a:t>
            </a:r>
          </a:p>
          <a:p>
            <a:endParaRPr lang="en-US" altLang="en-US" sz="1200" b="1"/>
          </a:p>
          <a:p>
            <a:r>
              <a:rPr lang="en-US" altLang="en-US" sz="1200" b="1"/>
              <a:t>National Council of Architectural Registration Boards (NCARB)</a:t>
            </a:r>
          </a:p>
          <a:p>
            <a:endParaRPr lang="en-US" altLang="en-US" sz="1200" b="1"/>
          </a:p>
          <a:p>
            <a:r>
              <a:rPr lang="en-US" altLang="en-US" sz="1200" b="1"/>
              <a:t>Member City of Austin Fire Code Review Board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1100">
              <a:latin typeface="Times New Roman" panose="02020603050405020304" pitchFamily="18" charset="0"/>
            </a:endParaRP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41D09148-DFFC-448A-9454-56D151926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19050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4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graphicFrame>
        <p:nvGraphicFramePr>
          <p:cNvPr id="11275" name="Object 11">
            <a:extLst>
              <a:ext uri="{FF2B5EF4-FFF2-40B4-BE49-F238E27FC236}">
                <a16:creationId xmlns:a16="http://schemas.microsoft.com/office/drawing/2014/main" id="{C8F1AAFE-26EA-4676-9B5C-11BD1B2FF0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457200"/>
          <a:ext cx="4078288" cy="322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4" name="Picture" r:id="rId5" imgW="2286000" imgH="1714680" progId="PictureIt!.Picture">
                  <p:embed/>
                </p:oleObj>
              </mc:Choice>
              <mc:Fallback>
                <p:oleObj name="Picture" r:id="rId5" imgW="2286000" imgH="1714680" progId="PictureIt!.Picture">
                  <p:embed/>
                  <p:pic>
                    <p:nvPicPr>
                      <p:cNvPr id="11275" name="Object 11">
                        <a:extLst>
                          <a:ext uri="{FF2B5EF4-FFF2-40B4-BE49-F238E27FC236}">
                            <a16:creationId xmlns:a16="http://schemas.microsoft.com/office/drawing/2014/main" id="{C8F1AAFE-26EA-4676-9B5C-11BD1B2FF0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"/>
                        <a:ext cx="4078288" cy="322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7" name="Picture 13" descr="DarylASD">
            <a:extLst>
              <a:ext uri="{FF2B5EF4-FFF2-40B4-BE49-F238E27FC236}">
                <a16:creationId xmlns:a16="http://schemas.microsoft.com/office/drawing/2014/main" id="{03AE6693-5F38-44D7-B75E-19D8F676A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60579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>
            <a:extLst>
              <a:ext uri="{FF2B5EF4-FFF2-40B4-BE49-F238E27FC236}">
                <a16:creationId xmlns:a16="http://schemas.microsoft.com/office/drawing/2014/main" id="{809F44FD-C126-4BAB-975E-07B4B8BA0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3048000"/>
            <a:ext cx="409257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80" name="Text Box 16">
            <a:extLst>
              <a:ext uri="{FF2B5EF4-FFF2-40B4-BE49-F238E27FC236}">
                <a16:creationId xmlns:a16="http://schemas.microsoft.com/office/drawing/2014/main" id="{B758843A-D12E-4FAF-9CE6-CB1152561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00401"/>
            <a:ext cx="374012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19</a:t>
            </a:r>
            <a:r>
              <a:rPr lang="en-US" altLang="en-US" sz="1000" b="1" baseline="30000"/>
              <a:t>th</a:t>
            </a:r>
            <a:r>
              <a:rPr lang="en-US" altLang="en-US" sz="1000" b="1"/>
              <a:t> Street Batist Church Family Life Center, Austin, TX (1.1 million)</a:t>
            </a:r>
          </a:p>
        </p:txBody>
      </p:sp>
      <p:sp>
        <p:nvSpPr>
          <p:cNvPr id="11281" name="Rectangle 17">
            <a:extLst>
              <a:ext uri="{FF2B5EF4-FFF2-40B4-BE49-F238E27FC236}">
                <a16:creationId xmlns:a16="http://schemas.microsoft.com/office/drawing/2014/main" id="{8822B196-CFA8-432A-81F1-82486AB9A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638800"/>
            <a:ext cx="36984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New Pilgrim Rest Primative Baptist Church Austin, TX  ( 1 million)</a:t>
            </a:r>
            <a:r>
              <a:rPr lang="en-US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6272974"/>
      </p:ext>
    </p:extLst>
  </p:cSld>
  <p:clrMapOvr>
    <a:masterClrMapping/>
  </p:clrMapOvr>
  <p:transition spd="med" advTm="400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1A746E-3E88-4E36-AACB-526A9F5640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GOODFELLOW AIR FORCE BASE CHAPEL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9FCF285-B942-495A-8BF8-3B2AC2A245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55401"/>
      </p:ext>
    </p:extLst>
  </p:cSld>
  <p:clrMapOvr>
    <a:masterClrMapping/>
  </p:clrMapOvr>
  <p:transition spd="med" advTm="400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50A0A6C-71E7-47B3-A823-7B7B8BA2F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990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8DE215B-6E7E-4DE9-9778-B1C86A5B6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533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5833093-F125-4A5E-A365-D8C4540DC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533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97B4B9CC-D935-4184-B436-038FAD7B1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7400" y="6324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8B83043A-5B1B-4C58-835E-F048DB863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4600" y="6324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FA86C692-C1AF-4483-9548-9B874B736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46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E625887F-6C82-4FAF-9801-748AF8939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4102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9F141051-A303-4BD9-806C-067679AD8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4102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CFDC1601-DF82-4832-BC6D-489884AC1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8379FEC7-A8B0-4229-B9C5-80160AF68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33A1D436-DA10-47E4-9CE8-848B7A02B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105400"/>
            <a:ext cx="5257800" cy="946150"/>
          </a:xfrm>
          <a:prstGeom prst="rect">
            <a:avLst/>
          </a:prstGeom>
          <a:solidFill>
            <a:srgbClr val="003366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rgbClr val="760C25"/>
                </a:solidFill>
                <a:latin typeface="Times New Roman" panose="02020603050405020304" pitchFamily="18" charset="0"/>
              </a:rPr>
              <a:t>GENERAL CONTRACTOR </a:t>
            </a:r>
          </a:p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rgbClr val="760C25"/>
                </a:solidFill>
                <a:latin typeface="Times New Roman" panose="02020603050405020304" pitchFamily="18" charset="0"/>
              </a:rPr>
              <a:t>FOR YOUR COMMERCIAL NEEDS</a:t>
            </a:r>
          </a:p>
        </p:txBody>
      </p:sp>
      <p:pic>
        <p:nvPicPr>
          <p:cNvPr id="5136" name="Picture 16">
            <a:extLst>
              <a:ext uri="{FF2B5EF4-FFF2-40B4-BE49-F238E27FC236}">
                <a16:creationId xmlns:a16="http://schemas.microsoft.com/office/drawing/2014/main" id="{1028ADFA-BFE9-4A8A-9A44-EF0B08CFD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57400"/>
            <a:ext cx="3657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>
            <a:extLst>
              <a:ext uri="{FF2B5EF4-FFF2-40B4-BE49-F238E27FC236}">
                <a16:creationId xmlns:a16="http://schemas.microsoft.com/office/drawing/2014/main" id="{76004B85-106F-436D-8C26-EC1612D3C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7400"/>
            <a:ext cx="38862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 descr="DarylASD">
            <a:extLst>
              <a:ext uri="{FF2B5EF4-FFF2-40B4-BE49-F238E27FC236}">
                <a16:creationId xmlns:a16="http://schemas.microsoft.com/office/drawing/2014/main" id="{669E5AB2-6393-4957-B81A-B989DCDFC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1000"/>
            <a:ext cx="25146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9" name="Text Box 19">
            <a:extLst>
              <a:ext uri="{FF2B5EF4-FFF2-40B4-BE49-F238E27FC236}">
                <a16:creationId xmlns:a16="http://schemas.microsoft.com/office/drawing/2014/main" id="{40436F41-B0D0-41FF-AC7A-D5BD7A81A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343401"/>
            <a:ext cx="304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000" b="1"/>
              <a:t>Goodfellow Chapel, San Angelo, TX  (5 million)</a:t>
            </a:r>
            <a:r>
              <a:rPr lang="en-US" altLang="en-US"/>
              <a:t> </a:t>
            </a:r>
          </a:p>
        </p:txBody>
      </p:sp>
      <p:sp>
        <p:nvSpPr>
          <p:cNvPr id="5140" name="Text Box 20">
            <a:extLst>
              <a:ext uri="{FF2B5EF4-FFF2-40B4-BE49-F238E27FC236}">
                <a16:creationId xmlns:a16="http://schemas.microsoft.com/office/drawing/2014/main" id="{663989C1-9283-4CB9-A6FF-5CD59DB1C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1" y="4419601"/>
            <a:ext cx="27398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Goodfellow Chapel, San Angelo, TX  (5 million</a:t>
            </a:r>
            <a:r>
              <a:rPr lang="en-US" altLang="en-US" b="1"/>
              <a:t>)</a:t>
            </a:r>
            <a:r>
              <a:rPr lang="en-US" altLang="en-US"/>
              <a:t> 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430601"/>
      </p:ext>
    </p:extLst>
  </p:cSld>
  <p:clrMapOvr>
    <a:masterClrMapping/>
  </p:clrMapOvr>
  <p:transition spd="med" advTm="400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AC019-624E-4F80-8E6A-088841587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79C871-933C-4D92-AC96-381BBAA27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13" y="544010"/>
            <a:ext cx="11898774" cy="6447099"/>
          </a:xfrm>
        </p:spPr>
      </p:pic>
    </p:spTree>
    <p:extLst>
      <p:ext uri="{BB962C8B-B14F-4D97-AF65-F5344CB8AC3E}">
        <p14:creationId xmlns:p14="http://schemas.microsoft.com/office/powerpoint/2010/main" val="869608340"/>
      </p:ext>
    </p:extLst>
  </p:cSld>
  <p:clrMapOvr>
    <a:masterClrMapping/>
  </p:clrMapOvr>
  <p:transition spd="med" advTm="400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0C898-9316-4A44-A25F-6DF06A24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13F21C-51E8-4D56-BE62-4949AB31A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66" y="162046"/>
            <a:ext cx="11725154" cy="6412374"/>
          </a:xfrm>
        </p:spPr>
      </p:pic>
    </p:spTree>
    <p:extLst>
      <p:ext uri="{BB962C8B-B14F-4D97-AF65-F5344CB8AC3E}">
        <p14:creationId xmlns:p14="http://schemas.microsoft.com/office/powerpoint/2010/main" val="3222285367"/>
      </p:ext>
    </p:extLst>
  </p:cSld>
  <p:clrMapOvr>
    <a:masterClrMapping/>
  </p:clrMapOvr>
  <p:transition spd="med" advTm="400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00269-D0C8-47D5-922D-BE33B82C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9E3ACA-BEC4-40C6-918B-CFFCB7D2E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0" y="208344"/>
            <a:ext cx="11910350" cy="6458673"/>
          </a:xfrm>
        </p:spPr>
      </p:pic>
    </p:spTree>
    <p:extLst>
      <p:ext uri="{BB962C8B-B14F-4D97-AF65-F5344CB8AC3E}">
        <p14:creationId xmlns:p14="http://schemas.microsoft.com/office/powerpoint/2010/main" val="1042776091"/>
      </p:ext>
    </p:extLst>
  </p:cSld>
  <p:clrMapOvr>
    <a:masterClrMapping/>
  </p:clrMapOvr>
  <p:transition spd="med" advTm="400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7AE2F7B-7E0B-408E-99A3-E58EB5F4D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990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DF83A22-7A8D-4A2D-B648-C00237CFD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533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D61C9A82-8457-46EC-A363-0B56754AD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533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38076D87-9B93-46B9-9C50-94495A177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7400" y="6324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D27F077-2E0A-43D7-81EC-95B0A1232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4600" y="6324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1D18E62B-E853-4B2F-AF35-F86D07857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46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CD0578ED-D375-4C37-98EF-390C18831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4102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F49D327E-51E4-454E-8123-DFE477BE9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4102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20AE4EED-176E-45D8-91AE-3A964864C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4967B889-A251-4438-B933-10D39ED9F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E82495A3-D43F-43DD-8F0B-09867BE61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105400"/>
            <a:ext cx="5257800" cy="946150"/>
          </a:xfrm>
          <a:prstGeom prst="rect">
            <a:avLst/>
          </a:prstGeom>
          <a:solidFill>
            <a:srgbClr val="003366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rgbClr val="760C25"/>
                </a:solidFill>
                <a:latin typeface="Times New Roman" panose="02020603050405020304" pitchFamily="18" charset="0"/>
              </a:rPr>
              <a:t>GENERAL CONTRACTOR </a:t>
            </a:r>
          </a:p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rgbClr val="760C25"/>
                </a:solidFill>
                <a:latin typeface="Times New Roman" panose="02020603050405020304" pitchFamily="18" charset="0"/>
              </a:rPr>
              <a:t>FOR YOUR COMMERCIAL NEEDS</a:t>
            </a:r>
          </a:p>
        </p:txBody>
      </p:sp>
      <p:pic>
        <p:nvPicPr>
          <p:cNvPr id="5136" name="Picture 16">
            <a:extLst>
              <a:ext uri="{FF2B5EF4-FFF2-40B4-BE49-F238E27FC236}">
                <a16:creationId xmlns:a16="http://schemas.microsoft.com/office/drawing/2014/main" id="{95360BEE-6CFD-4B16-96EF-7D16AD035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57400"/>
            <a:ext cx="3657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>
            <a:extLst>
              <a:ext uri="{FF2B5EF4-FFF2-40B4-BE49-F238E27FC236}">
                <a16:creationId xmlns:a16="http://schemas.microsoft.com/office/drawing/2014/main" id="{4B0DD652-8DB6-4ED5-8FBE-8CF520192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7400"/>
            <a:ext cx="38862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 descr="DarylASD">
            <a:extLst>
              <a:ext uri="{FF2B5EF4-FFF2-40B4-BE49-F238E27FC236}">
                <a16:creationId xmlns:a16="http://schemas.microsoft.com/office/drawing/2014/main" id="{B83B0F15-8C2A-45BD-877D-59CA0B6DA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1000"/>
            <a:ext cx="25146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9" name="Text Box 19">
            <a:extLst>
              <a:ext uri="{FF2B5EF4-FFF2-40B4-BE49-F238E27FC236}">
                <a16:creationId xmlns:a16="http://schemas.microsoft.com/office/drawing/2014/main" id="{BCCCD7AF-E462-4E2F-A2DE-38F3B3640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343401"/>
            <a:ext cx="304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000" b="1"/>
              <a:t>Goodfellow Chapel, San Angelo, TX  $5M</a:t>
            </a:r>
            <a:r>
              <a:rPr lang="en-US" altLang="en-US"/>
              <a:t> </a:t>
            </a:r>
          </a:p>
        </p:txBody>
      </p:sp>
      <p:sp>
        <p:nvSpPr>
          <p:cNvPr id="5140" name="Text Box 20">
            <a:extLst>
              <a:ext uri="{FF2B5EF4-FFF2-40B4-BE49-F238E27FC236}">
                <a16:creationId xmlns:a16="http://schemas.microsoft.com/office/drawing/2014/main" id="{BEC3E172-EBDA-4841-87D1-2DFEDED12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419601"/>
            <a:ext cx="24064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Goodfellow Chapel, San Angelo, TX  $5M</a:t>
            </a:r>
            <a:r>
              <a:rPr lang="en-US" altLang="en-US"/>
              <a:t> 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071514"/>
      </p:ext>
    </p:extLst>
  </p:cSld>
  <p:clrMapOvr>
    <a:masterClrMapping/>
  </p:clrMapOvr>
  <p:transition spd="med" advTm="400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5AFCD8-00FA-47A3-BF02-1F760A9D1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990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7A7D853-1E71-4E84-A778-B27AE75E0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533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D0D6145-5F82-4F74-AD57-C220158E1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533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076E7C8-76CA-4C05-ACB7-6556C4B35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7400" y="6324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545BB8CC-8771-4911-8500-D4A743A2E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4600" y="63246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3366105-72E5-4AEA-B41A-131CE1F6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46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89A761F9-945E-4A62-819A-37DDFA20F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4102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5E20F123-6E29-467C-86E0-CD534F13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4102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B27C7AAB-E3B4-4651-8572-168079FBC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83" name="Rectangle 11">
            <a:extLst>
              <a:ext uri="{FF2B5EF4-FFF2-40B4-BE49-F238E27FC236}">
                <a16:creationId xmlns:a16="http://schemas.microsoft.com/office/drawing/2014/main" id="{1BFBAE6E-32D9-417A-BE3B-9A784AD7F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867401"/>
            <a:ext cx="381000" cy="366713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3348F990-769D-44A3-BC8F-E073F4759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105400"/>
            <a:ext cx="5257800" cy="946150"/>
          </a:xfrm>
          <a:prstGeom prst="rect">
            <a:avLst/>
          </a:prstGeom>
          <a:solidFill>
            <a:srgbClr val="003366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rgbClr val="760C25"/>
                </a:solidFill>
                <a:latin typeface="Times New Roman" panose="02020603050405020304" pitchFamily="18" charset="0"/>
              </a:rPr>
              <a:t>GENERAL CONTRACTOR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rgbClr val="760C25"/>
                </a:solidFill>
                <a:latin typeface="Times New Roman" panose="02020603050405020304" pitchFamily="18" charset="0"/>
              </a:rPr>
              <a:t>FOR YOUR COMMERCIAL NEEDS</a:t>
            </a:r>
          </a:p>
        </p:txBody>
      </p:sp>
      <p:pic>
        <p:nvPicPr>
          <p:cNvPr id="3085" name="Picture 16">
            <a:extLst>
              <a:ext uri="{FF2B5EF4-FFF2-40B4-BE49-F238E27FC236}">
                <a16:creationId xmlns:a16="http://schemas.microsoft.com/office/drawing/2014/main" id="{8D21DFE1-F910-486C-894D-DBC93B05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57400"/>
            <a:ext cx="3657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7">
            <a:extLst>
              <a:ext uri="{FF2B5EF4-FFF2-40B4-BE49-F238E27FC236}">
                <a16:creationId xmlns:a16="http://schemas.microsoft.com/office/drawing/2014/main" id="{98822E65-06DD-4ADC-87B9-D0C9671CF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7400"/>
            <a:ext cx="38862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8" descr="DarylASD">
            <a:extLst>
              <a:ext uri="{FF2B5EF4-FFF2-40B4-BE49-F238E27FC236}">
                <a16:creationId xmlns:a16="http://schemas.microsoft.com/office/drawing/2014/main" id="{EC963323-BBAA-4B4D-B674-41B5C7CDB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1000"/>
            <a:ext cx="25146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8" name="Text Box 19">
            <a:extLst>
              <a:ext uri="{FF2B5EF4-FFF2-40B4-BE49-F238E27FC236}">
                <a16:creationId xmlns:a16="http://schemas.microsoft.com/office/drawing/2014/main" id="{2FCA33FB-FE29-467C-AD0C-7EEE7E6EC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343401"/>
            <a:ext cx="304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Goodfellow Chapel, San Angelo, TX  $5M</a:t>
            </a:r>
            <a:r>
              <a:rPr lang="en-US" altLang="en-US" sz="1800"/>
              <a:t> </a:t>
            </a:r>
          </a:p>
        </p:txBody>
      </p:sp>
      <p:sp>
        <p:nvSpPr>
          <p:cNvPr id="3089" name="Text Box 20">
            <a:extLst>
              <a:ext uri="{FF2B5EF4-FFF2-40B4-BE49-F238E27FC236}">
                <a16:creationId xmlns:a16="http://schemas.microsoft.com/office/drawing/2014/main" id="{94D7A030-2A23-40CB-8595-D5AF7BA10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1" y="4419600"/>
            <a:ext cx="27098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Goodfellow Chapel, San Angelo, TX  $5M</a:t>
            </a:r>
            <a:r>
              <a:rPr lang="en-US" altLang="en-US" sz="180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93800592"/>
      </p:ext>
    </p:extLst>
  </p:cSld>
  <p:clrMapOvr>
    <a:masterClrMapping/>
  </p:clrMapOvr>
  <p:transition spd="med" advTm="400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F7EE8-D95B-4CED-B2FF-75E58EFB6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396EC7-5D47-4F85-B489-6579063F7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95" y="219919"/>
            <a:ext cx="11875625" cy="6366076"/>
          </a:xfrm>
        </p:spPr>
      </p:pic>
    </p:spTree>
    <p:extLst>
      <p:ext uri="{BB962C8B-B14F-4D97-AF65-F5344CB8AC3E}">
        <p14:creationId xmlns:p14="http://schemas.microsoft.com/office/powerpoint/2010/main" val="2341166336"/>
      </p:ext>
    </p:extLst>
  </p:cSld>
  <p:clrMapOvr>
    <a:masterClrMapping/>
  </p:clrMapOvr>
  <p:transition spd="med" advTm="400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0A22A-D3D3-43FB-8709-7E5CA3F59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5E3AF9-B77C-41A6-9D6A-B47E58CFF9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84726"/>
            <a:ext cx="11499272" cy="6567055"/>
          </a:xfrm>
        </p:spPr>
      </p:pic>
    </p:spTree>
    <p:extLst>
      <p:ext uri="{BB962C8B-B14F-4D97-AF65-F5344CB8AC3E}">
        <p14:creationId xmlns:p14="http://schemas.microsoft.com/office/powerpoint/2010/main" val="2051608107"/>
      </p:ext>
    </p:extLst>
  </p:cSld>
  <p:clrMapOvr>
    <a:masterClrMapping/>
  </p:clrMapOvr>
  <p:transition spd="med" advTm="4000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EB6C5D-C79B-4A33-848B-1696E1B508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MISC. CHURCHES THAT ASD CONSULTANTS, INC. PROVIDED PROFESSIONAL SERVICES FOR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4BC110E-29F0-4A8D-8837-1ED99534C3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15328"/>
      </p:ext>
    </p:extLst>
  </p:cSld>
  <p:clrMapOvr>
    <a:masterClrMapping/>
  </p:clrMapOvr>
  <p:transition spd="med" advTm="400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A520766F-FCB2-4ADE-905D-D20E24CC2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ABOUT CURTIS BROWN, AIA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BA0D10BA-F62A-4439-A67A-7BCA2A62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/>
          <a:p>
            <a:pPr algn="ctr"/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472A1E81-0247-4B16-8775-A8106BE45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0BBAE6B0-9081-48C6-A926-6B780C01E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ADF754DE-CFDD-4CA8-99AF-4B1D2D01F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77" name="Rectangle 17">
            <a:extLst>
              <a:ext uri="{FF2B5EF4-FFF2-40B4-BE49-F238E27FC236}">
                <a16:creationId xmlns:a16="http://schemas.microsoft.com/office/drawing/2014/main" id="{69D85B1A-D6AB-4B68-8E2A-194A4846208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78" name="Rectangle 18">
            <a:extLst>
              <a:ext uri="{FF2B5EF4-FFF2-40B4-BE49-F238E27FC236}">
                <a16:creationId xmlns:a16="http://schemas.microsoft.com/office/drawing/2014/main" id="{E32F8762-BCAC-429A-B848-648D6ECDDA4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D6A7CDFB-CC7C-4D59-B075-DC68520AB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0" name="Rectangle 20">
            <a:extLst>
              <a:ext uri="{FF2B5EF4-FFF2-40B4-BE49-F238E27FC236}">
                <a16:creationId xmlns:a16="http://schemas.microsoft.com/office/drawing/2014/main" id="{6FA58255-ED07-44A2-8D6D-5B9542566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1" name="Rectangle 21">
            <a:extLst>
              <a:ext uri="{FF2B5EF4-FFF2-40B4-BE49-F238E27FC236}">
                <a16:creationId xmlns:a16="http://schemas.microsoft.com/office/drawing/2014/main" id="{20DCB718-6AD6-4B7D-AF5D-0AF55320BF0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2" name="Rectangle 22">
            <a:extLst>
              <a:ext uri="{FF2B5EF4-FFF2-40B4-BE49-F238E27FC236}">
                <a16:creationId xmlns:a16="http://schemas.microsoft.com/office/drawing/2014/main" id="{48C83C49-EE2C-455E-8604-1585C0ECB05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3" name="Rectangle 23">
            <a:extLst>
              <a:ext uri="{FF2B5EF4-FFF2-40B4-BE49-F238E27FC236}">
                <a16:creationId xmlns:a16="http://schemas.microsoft.com/office/drawing/2014/main" id="{6F9871DB-CB1D-4F7F-B3FD-C4060C4E2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4" name="Rectangle 24">
            <a:extLst>
              <a:ext uri="{FF2B5EF4-FFF2-40B4-BE49-F238E27FC236}">
                <a16:creationId xmlns:a16="http://schemas.microsoft.com/office/drawing/2014/main" id="{7E344355-28F2-4911-8384-6AF952C72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5" name="Rectangle 25">
            <a:extLst>
              <a:ext uri="{FF2B5EF4-FFF2-40B4-BE49-F238E27FC236}">
                <a16:creationId xmlns:a16="http://schemas.microsoft.com/office/drawing/2014/main" id="{9AA8A2C1-F045-4086-87FA-CEEEEDCCF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838201"/>
            <a:ext cx="4572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ABOUT CURTIS BROWN, AIA</a:t>
            </a:r>
          </a:p>
          <a:p>
            <a:endParaRPr lang="en-US" altLang="en-US" sz="1600" b="1"/>
          </a:p>
          <a:p>
            <a:r>
              <a:rPr lang="en-US" altLang="en-US" sz="1200" b="1"/>
              <a:t>CURTIS BROWN, AIA</a:t>
            </a:r>
          </a:p>
          <a:p>
            <a:endParaRPr lang="en-US" altLang="en-US" sz="1200" b="1"/>
          </a:p>
          <a:p>
            <a:r>
              <a:rPr lang="en-US" altLang="en-US" sz="1200" b="1"/>
              <a:t>30 Years Experience</a:t>
            </a:r>
          </a:p>
          <a:p>
            <a:endParaRPr lang="en-US" altLang="en-US" sz="1200" b="1"/>
          </a:p>
          <a:p>
            <a:r>
              <a:rPr lang="en-US" altLang="en-US" sz="1200" b="1"/>
              <a:t>Licensed Architect</a:t>
            </a:r>
          </a:p>
          <a:p>
            <a:endParaRPr lang="en-US" altLang="en-US" sz="1200" b="1"/>
          </a:p>
          <a:p>
            <a:r>
              <a:rPr lang="en-US" altLang="en-US" sz="1200" b="1"/>
              <a:t>Licensed Interior Designer</a:t>
            </a:r>
          </a:p>
          <a:p>
            <a:endParaRPr lang="en-US" altLang="en-US" sz="1200" b="1"/>
          </a:p>
          <a:p>
            <a:r>
              <a:rPr lang="en-US" altLang="en-US" sz="1200" b="1"/>
              <a:t>Licensed General Contractor  (North Carolina)</a:t>
            </a:r>
          </a:p>
        </p:txBody>
      </p:sp>
      <p:pic>
        <p:nvPicPr>
          <p:cNvPr id="15386" name="Picture 26" descr="DarylASD">
            <a:extLst>
              <a:ext uri="{FF2B5EF4-FFF2-40B4-BE49-F238E27FC236}">
                <a16:creationId xmlns:a16="http://schemas.microsoft.com/office/drawing/2014/main" id="{2D84E469-A6BD-47C9-BAB2-DFFF2CBBF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7" name="Picture 27" descr="Adjusted">
            <a:extLst>
              <a:ext uri="{FF2B5EF4-FFF2-40B4-BE49-F238E27FC236}">
                <a16:creationId xmlns:a16="http://schemas.microsoft.com/office/drawing/2014/main" id="{72B84C94-69DD-4EF7-B500-71083FE32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1"/>
            <a:ext cx="35814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8" name="Picture 28" descr="Sharp">
            <a:extLst>
              <a:ext uri="{FF2B5EF4-FFF2-40B4-BE49-F238E27FC236}">
                <a16:creationId xmlns:a16="http://schemas.microsoft.com/office/drawing/2014/main" id="{234CB3CD-E563-46E2-924D-3C04B954B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81401"/>
            <a:ext cx="37338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9" name="Picture 29" descr="MVC-003S">
            <a:extLst>
              <a:ext uri="{FF2B5EF4-FFF2-40B4-BE49-F238E27FC236}">
                <a16:creationId xmlns:a16="http://schemas.microsoft.com/office/drawing/2014/main" id="{2438844B-445B-4B8E-8CAA-95A736992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733800"/>
            <a:ext cx="3657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90" name="Text Box 30">
            <a:extLst>
              <a:ext uri="{FF2B5EF4-FFF2-40B4-BE49-F238E27FC236}">
                <a16:creationId xmlns:a16="http://schemas.microsoft.com/office/drawing/2014/main" id="{42C58F4C-4910-4437-8C08-FFC1F3699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867401"/>
            <a:ext cx="323999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David Chapel Baptist Church Austin, TX (Feasibility Study)</a:t>
            </a:r>
          </a:p>
        </p:txBody>
      </p:sp>
      <p:sp>
        <p:nvSpPr>
          <p:cNvPr id="15391" name="Text Box 31">
            <a:extLst>
              <a:ext uri="{FF2B5EF4-FFF2-40B4-BE49-F238E27FC236}">
                <a16:creationId xmlns:a16="http://schemas.microsoft.com/office/drawing/2014/main" id="{24A17309-28FC-422D-9B17-51E68583D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5562601"/>
            <a:ext cx="319991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Mount Zion Baptist Church, Austin, TX (Feasibility Study)</a:t>
            </a:r>
          </a:p>
        </p:txBody>
      </p:sp>
      <p:sp>
        <p:nvSpPr>
          <p:cNvPr id="15392" name="Text Box 32">
            <a:extLst>
              <a:ext uri="{FF2B5EF4-FFF2-40B4-BE49-F238E27FC236}">
                <a16:creationId xmlns:a16="http://schemas.microsoft.com/office/drawing/2014/main" id="{60514138-070F-49EB-BB9A-938DEAFF6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3276601"/>
            <a:ext cx="31229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Solid Rock Baptist Church, Austin, TX (Feasibility Study)</a:t>
            </a:r>
          </a:p>
        </p:txBody>
      </p:sp>
    </p:spTree>
    <p:extLst>
      <p:ext uri="{BB962C8B-B14F-4D97-AF65-F5344CB8AC3E}">
        <p14:creationId xmlns:p14="http://schemas.microsoft.com/office/powerpoint/2010/main" val="1116027293"/>
      </p:ext>
    </p:extLst>
  </p:cSld>
  <p:clrMapOvr>
    <a:masterClrMapping/>
  </p:clrMapOvr>
  <p:transition spd="med" advTm="4000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>
            <a:extLst>
              <a:ext uri="{FF2B5EF4-FFF2-40B4-BE49-F238E27FC236}">
                <a16:creationId xmlns:a16="http://schemas.microsoft.com/office/drawing/2014/main" id="{1619C370-95E1-4AB8-B666-E5399776C00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76400" y="1981200"/>
            <a:ext cx="5029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b="1">
                <a:latin typeface="Arial" panose="020B0604020202020204" pitchFamily="34" charset="0"/>
              </a:rPr>
              <a:t>PROJECT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b="1">
                <a:latin typeface="Arial" panose="020B0604020202020204" pitchFamily="34" charset="0"/>
              </a:rPr>
              <a:t>MANAGEMENT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b="1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Abundant Life Christian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Church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Site Assessment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Feasibility Study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graphicFrame>
        <p:nvGraphicFramePr>
          <p:cNvPr id="77828" name="Object 4">
            <a:extLst>
              <a:ext uri="{FF2B5EF4-FFF2-40B4-BE49-F238E27FC236}">
                <a16:creationId xmlns:a16="http://schemas.microsoft.com/office/drawing/2014/main" id="{34ED501C-8510-49F6-8A19-482486827FF2}"/>
              </a:ext>
            </a:extLst>
          </p:cNvPr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6184900" y="1981200"/>
          <a:ext cx="37211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3" name="Document" r:id="rId3" imgW="6126480" imgH="8334360" progId="Word.Document.8">
                  <p:embed/>
                </p:oleObj>
              </mc:Choice>
              <mc:Fallback>
                <p:oleObj name="Document" r:id="rId3" imgW="6126480" imgH="8334360" progId="Word.Document.8">
                  <p:embed/>
                  <p:pic>
                    <p:nvPicPr>
                      <p:cNvPr id="77828" name="Object 4">
                        <a:extLst>
                          <a:ext uri="{FF2B5EF4-FFF2-40B4-BE49-F238E27FC236}">
                            <a16:creationId xmlns:a16="http://schemas.microsoft.com/office/drawing/2014/main" id="{34ED501C-8510-49F6-8A19-482486827F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0" y="1981200"/>
                        <a:ext cx="3721100" cy="449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2" name="Rectangle 8">
            <a:extLst>
              <a:ext uri="{FF2B5EF4-FFF2-40B4-BE49-F238E27FC236}">
                <a16:creationId xmlns:a16="http://schemas.microsoft.com/office/drawing/2014/main" id="{AB91B7F4-3DE9-4E76-9BFE-91F9DC91A9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hlink"/>
            </a:outerShdw>
          </a:effectLst>
        </p:spPr>
        <p:txBody>
          <a:bodyPr>
            <a:normAutofit fontScale="90000"/>
          </a:bodyPr>
          <a:lstStyle/>
          <a:p>
            <a:r>
              <a:rPr lang="en-US" altLang="en-US" b="1">
                <a:latin typeface="Arial" panose="020B0604020202020204" pitchFamily="34" charset="0"/>
              </a:rPr>
              <a:t>Project and Construction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1707123759"/>
      </p:ext>
    </p:extLst>
  </p:cSld>
  <p:clrMapOvr>
    <a:masterClrMapping/>
  </p:clrMapOvr>
  <p:transition spd="med" advTm="400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>
            <a:extLst>
              <a:ext uri="{FF2B5EF4-FFF2-40B4-BE49-F238E27FC236}">
                <a16:creationId xmlns:a16="http://schemas.microsoft.com/office/drawing/2014/main" id="{2C90E7CD-7399-4072-A961-2A18E61F496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2209800"/>
            <a:ext cx="3810000" cy="2401888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Mount Zion Baptist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Church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Feasibility Study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Asbestos Survey</a:t>
            </a:r>
            <a:endParaRPr lang="en-US" altLang="en-US" sz="2400">
              <a:latin typeface="Arial" panose="020B0604020202020204" pitchFamily="34" charset="0"/>
            </a:endParaRPr>
          </a:p>
          <a:p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87174" name="Rectangle 134">
            <a:extLst>
              <a:ext uri="{FF2B5EF4-FFF2-40B4-BE49-F238E27FC236}">
                <a16:creationId xmlns:a16="http://schemas.microsoft.com/office/drawing/2014/main" id="{6A014484-4741-4FE7-B8BC-83126FBA9F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hlink"/>
            </a:outerShdw>
          </a:effectLst>
        </p:spPr>
        <p:txBody>
          <a:bodyPr>
            <a:normAutofit fontScale="90000"/>
          </a:bodyPr>
          <a:lstStyle/>
          <a:p>
            <a:r>
              <a:rPr lang="en-US" altLang="en-US" b="1">
                <a:latin typeface="Arial" panose="020B0604020202020204" pitchFamily="34" charset="0"/>
              </a:rPr>
              <a:t>Project and Construction Management</a:t>
            </a:r>
          </a:p>
        </p:txBody>
      </p:sp>
      <p:pic>
        <p:nvPicPr>
          <p:cNvPr id="87176" name="Picture 136" descr="MVC-003S">
            <a:extLst>
              <a:ext uri="{FF2B5EF4-FFF2-40B4-BE49-F238E27FC236}">
                <a16:creationId xmlns:a16="http://schemas.microsoft.com/office/drawing/2014/main" id="{77C157CF-C53A-4DB5-9EDC-ABB5E600B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860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22348"/>
      </p:ext>
    </p:extLst>
  </p:cSld>
  <p:clrMapOvr>
    <a:masterClrMapping/>
  </p:clrMapOvr>
  <p:transition spd="med" advTm="4000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>
            <a:extLst>
              <a:ext uri="{FF2B5EF4-FFF2-40B4-BE49-F238E27FC236}">
                <a16:creationId xmlns:a16="http://schemas.microsoft.com/office/drawing/2014/main" id="{3C47CE1E-BB12-42C1-8580-AC9E01C8125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Mount Sinai Baptist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Church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Feasibility Study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Asbestos Survey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Site Feasibility Study</a:t>
            </a:r>
          </a:p>
          <a:p>
            <a:endParaRPr lang="en-US" altLang="en-US" sz="2400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8100" name="Rectangle 36">
            <a:extLst>
              <a:ext uri="{FF2B5EF4-FFF2-40B4-BE49-F238E27FC236}">
                <a16:creationId xmlns:a16="http://schemas.microsoft.com/office/drawing/2014/main" id="{59438E0C-CABA-4CA7-BD0D-44BABD629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8275" y="2189164"/>
            <a:ext cx="5257800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endParaRPr lang="en-US" altLang="en-US" sz="2000" b="1">
              <a:latin typeface="Helvetica" panose="020B0604020202020204" pitchFamily="34" charset="0"/>
            </a:endParaRPr>
          </a:p>
          <a:p>
            <a:pPr algn="ctr" eaLnBrk="0" hangingPunct="0"/>
            <a:r>
              <a:rPr lang="en-US" altLang="en-US" sz="1100" b="1">
                <a:latin typeface="Helvetica" panose="020B0604020202020204" pitchFamily="34" charset="0"/>
              </a:rPr>
              <a:t> </a:t>
            </a:r>
            <a:endParaRPr lang="en-US" altLang="en-US" sz="2000" b="1">
              <a:latin typeface="Helvetica" panose="020B0604020202020204" pitchFamily="34" charset="0"/>
            </a:endParaRPr>
          </a:p>
          <a:p>
            <a:pPr eaLnBrk="0" hangingPunct="0"/>
            <a:endParaRPr lang="en-US" altLang="en-US">
              <a:latin typeface="Times New Roman" panose="02020603050405020304" pitchFamily="18" charset="0"/>
            </a:endParaRPr>
          </a:p>
        </p:txBody>
      </p:sp>
      <p:grpSp>
        <p:nvGrpSpPr>
          <p:cNvPr id="88103" name="Group 39">
            <a:extLst>
              <a:ext uri="{FF2B5EF4-FFF2-40B4-BE49-F238E27FC236}">
                <a16:creationId xmlns:a16="http://schemas.microsoft.com/office/drawing/2014/main" id="{1B280344-A650-4C19-B67A-72F6CD69F181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1616076"/>
            <a:ext cx="3429000" cy="3413125"/>
            <a:chOff x="3072" y="1306"/>
            <a:chExt cx="2160" cy="2150"/>
          </a:xfrm>
        </p:grpSpPr>
        <p:sp>
          <p:nvSpPr>
            <p:cNvPr id="88097" name="Rectangle 33">
              <a:extLst>
                <a:ext uri="{FF2B5EF4-FFF2-40B4-BE49-F238E27FC236}">
                  <a16:creationId xmlns:a16="http://schemas.microsoft.com/office/drawing/2014/main" id="{94207CDA-C74D-41F1-9709-564BA32B8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1842"/>
              <a:ext cx="2160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</a:rPr>
                <a:t>SITE DEVELOPMENT ANALYSIS / ENVIRONMENTAL</a:t>
              </a:r>
            </a:p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  <a:cs typeface="Times New Roman" panose="02020603050405020304" pitchFamily="18" charset="0"/>
                </a:rPr>
                <a:t>ASBESTOS SURVEY</a:t>
              </a:r>
              <a:endParaRPr lang="en-US" altLang="en-US" sz="800">
                <a:latin typeface="Palatino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  <a:cs typeface="Times New Roman" panose="02020603050405020304" pitchFamily="18" charset="0"/>
                </a:rPr>
                <a:t> </a:t>
              </a:r>
              <a:endParaRPr lang="en-US" altLang="en-US" sz="800">
                <a:latin typeface="Palatino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  <a:cs typeface="Times New Roman" panose="02020603050405020304" pitchFamily="18" charset="0"/>
                </a:rPr>
                <a:t>FOR</a:t>
              </a:r>
              <a:endParaRPr lang="en-US" altLang="en-US" sz="800">
                <a:latin typeface="Palatino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  <a:cs typeface="Times New Roman" panose="02020603050405020304" pitchFamily="18" charset="0"/>
                </a:rPr>
                <a:t> </a:t>
              </a:r>
              <a:endParaRPr lang="en-US" altLang="en-US" sz="800">
                <a:latin typeface="Palatino" pitchFamily="18" charset="0"/>
                <a:cs typeface="Times New Roman" panose="02020603050405020304" pitchFamily="18" charset="0"/>
              </a:endParaRPr>
            </a:p>
            <a:p>
              <a:pPr eaLnBrk="0" hangingPunct="0"/>
              <a:endParaRPr lang="en-US" altLang="en-US" sz="800">
                <a:latin typeface="Times New Roman" panose="02020603050405020304" pitchFamily="18" charset="0"/>
              </a:endParaRPr>
            </a:p>
          </p:txBody>
        </p:sp>
        <p:sp>
          <p:nvSpPr>
            <p:cNvPr id="88098" name="Rectangle 34">
              <a:extLst>
                <a:ext uri="{FF2B5EF4-FFF2-40B4-BE49-F238E27FC236}">
                  <a16:creationId xmlns:a16="http://schemas.microsoft.com/office/drawing/2014/main" id="{F0DC3F45-5D99-4AEC-9AA0-562A0FD80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0" y="2111"/>
              <a:ext cx="1546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 eaLnBrk="0" hangingPunct="0"/>
              <a:endParaRPr lang="en-US" altLang="en-US" sz="800" b="1">
                <a:latin typeface="Helvetica" panose="020B0604020202020204" pitchFamily="34" charset="0"/>
              </a:endParaRPr>
            </a:p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</a:rPr>
                <a:t>THE MOUNT SINAI MISSIONARY BAPTIST CHURCH</a:t>
              </a:r>
            </a:p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  <a:cs typeface="Times New Roman" panose="02020603050405020304" pitchFamily="18" charset="0"/>
                </a:rPr>
                <a:t>5900 CAMERON RD.</a:t>
              </a:r>
              <a:endParaRPr lang="en-US" altLang="en-US" sz="800">
                <a:latin typeface="Palatino" pitchFamily="18" charset="0"/>
                <a:cs typeface="Times New Roman" panose="02020603050405020304" pitchFamily="18" charset="0"/>
              </a:endParaRPr>
            </a:p>
            <a:p>
              <a:pPr eaLnBrk="0" hangingPunct="0"/>
              <a:endParaRPr lang="en-US" altLang="en-US" sz="800">
                <a:latin typeface="Times New Roman" panose="02020603050405020304" pitchFamily="18" charset="0"/>
              </a:endParaRPr>
            </a:p>
          </p:txBody>
        </p:sp>
        <p:sp>
          <p:nvSpPr>
            <p:cNvPr id="88099" name="Rectangle 35">
              <a:extLst>
                <a:ext uri="{FF2B5EF4-FFF2-40B4-BE49-F238E27FC236}">
                  <a16:creationId xmlns:a16="http://schemas.microsoft.com/office/drawing/2014/main" id="{647E4B77-2A86-4BE6-973A-1FAAF971D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61"/>
              <a:ext cx="19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 eaLnBrk="0" hangingPunct="0"/>
              <a:endParaRPr lang="en-US" altLang="en-US" sz="800" b="1">
                <a:latin typeface="Helvetica" panose="020B0604020202020204" pitchFamily="34" charset="0"/>
              </a:endParaRPr>
            </a:p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</a:rPr>
                <a:t>AUSTIN, TX  78723</a:t>
              </a:r>
            </a:p>
            <a:p>
              <a:pPr eaLnBrk="0" hangingPunct="0"/>
              <a:endParaRPr lang="en-US" altLang="en-US" sz="800">
                <a:latin typeface="Times New Roman" panose="02020603050405020304" pitchFamily="18" charset="0"/>
              </a:endParaRPr>
            </a:p>
          </p:txBody>
        </p:sp>
        <p:sp>
          <p:nvSpPr>
            <p:cNvPr id="88101" name="Rectangle 37">
              <a:extLst>
                <a:ext uri="{FF2B5EF4-FFF2-40B4-BE49-F238E27FC236}">
                  <a16:creationId xmlns:a16="http://schemas.microsoft.com/office/drawing/2014/main" id="{B5378EBF-F0D2-4EA4-B17F-DF839AFAF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486"/>
              <a:ext cx="1152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 eaLnBrk="0" hangingPunct="0"/>
              <a:endParaRPr lang="en-US" altLang="en-US" sz="800" b="1">
                <a:latin typeface="Helvetica" panose="020B0604020202020204" pitchFamily="34" charset="0"/>
              </a:endParaRPr>
            </a:p>
            <a:p>
              <a:pPr algn="ctr" eaLnBrk="0" hangingPunct="0"/>
              <a:r>
                <a:rPr lang="en-US" altLang="en-US" sz="800" b="1">
                  <a:latin typeface="Helvetica" panose="020B0604020202020204" pitchFamily="34" charset="0"/>
                </a:rPr>
                <a:t>ASD # 20012</a:t>
              </a:r>
              <a:endParaRPr lang="en-US" altLang="en-US" sz="800">
                <a:latin typeface="Palatino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8096" name="Picture 32" descr="Mvc-026s">
              <a:extLst>
                <a:ext uri="{FF2B5EF4-FFF2-40B4-BE49-F238E27FC236}">
                  <a16:creationId xmlns:a16="http://schemas.microsoft.com/office/drawing/2014/main" id="{4226C723-C4C3-4FEC-84B3-1C2FC3E3AD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2694"/>
              <a:ext cx="1248" cy="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88102" name="Object 38">
              <a:extLst>
                <a:ext uri="{FF2B5EF4-FFF2-40B4-BE49-F238E27FC236}">
                  <a16:creationId xmlns:a16="http://schemas.microsoft.com/office/drawing/2014/main" id="{370189B1-354B-4656-A22B-0A5E348A3ED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744" y="1306"/>
            <a:ext cx="816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257" name="Picture" r:id="rId4" imgW="947880" imgH="490680" progId="Word.Picture.8">
                    <p:embed/>
                  </p:oleObj>
                </mc:Choice>
                <mc:Fallback>
                  <p:oleObj name="Picture" r:id="rId4" imgW="947880" imgH="490680" progId="Word.Picture.8">
                    <p:embed/>
                    <p:pic>
                      <p:nvPicPr>
                        <p:cNvPr id="88102" name="Object 38">
                          <a:extLst>
                            <a:ext uri="{FF2B5EF4-FFF2-40B4-BE49-F238E27FC236}">
                              <a16:creationId xmlns:a16="http://schemas.microsoft.com/office/drawing/2014/main" id="{370189B1-354B-4656-A22B-0A5E348A3ED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1306"/>
                          <a:ext cx="816" cy="4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8106" name="Rectangle 42">
            <a:extLst>
              <a:ext uri="{FF2B5EF4-FFF2-40B4-BE49-F238E27FC236}">
                <a16:creationId xmlns:a16="http://schemas.microsoft.com/office/drawing/2014/main" id="{DF806D39-9CE1-4D86-B24F-0344DA21B7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hlink"/>
            </a:outerShdw>
          </a:effectLst>
        </p:spPr>
        <p:txBody>
          <a:bodyPr>
            <a:normAutofit fontScale="90000"/>
          </a:bodyPr>
          <a:lstStyle/>
          <a:p>
            <a:r>
              <a:rPr lang="en-US" altLang="en-US" b="1">
                <a:latin typeface="Arial" panose="020B0604020202020204" pitchFamily="34" charset="0"/>
              </a:rPr>
              <a:t>Project and Construction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3788335146"/>
      </p:ext>
    </p:extLst>
  </p:cSld>
  <p:clrMapOvr>
    <a:masterClrMapping/>
  </p:clrMapOvr>
  <p:transition spd="med" advTm="4000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Rectangle 6">
            <a:extLst>
              <a:ext uri="{FF2B5EF4-FFF2-40B4-BE49-F238E27FC236}">
                <a16:creationId xmlns:a16="http://schemas.microsoft.com/office/drawing/2014/main" id="{FF8C3EE5-9DDE-4F72-8A98-A0E8EE72162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76400" y="2057400"/>
            <a:ext cx="5029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David Chapel Baptist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Church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Feasibility Study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Asbestos Survey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6" name="Rectangle 10">
            <a:extLst>
              <a:ext uri="{FF2B5EF4-FFF2-40B4-BE49-F238E27FC236}">
                <a16:creationId xmlns:a16="http://schemas.microsoft.com/office/drawing/2014/main" id="{C61558A4-4FE7-4307-8BDF-245606D0B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hlink"/>
            </a:outerShdw>
          </a:effectLst>
        </p:spPr>
        <p:txBody>
          <a:bodyPr>
            <a:normAutofit fontScale="90000"/>
          </a:bodyPr>
          <a:lstStyle/>
          <a:p>
            <a:r>
              <a:rPr lang="en-US" altLang="en-US" b="1">
                <a:latin typeface="Arial" panose="020B0604020202020204" pitchFamily="34" charset="0"/>
              </a:rPr>
              <a:t>Project and Construction Management</a:t>
            </a:r>
          </a:p>
        </p:txBody>
      </p:sp>
      <p:pic>
        <p:nvPicPr>
          <p:cNvPr id="39948" name="Picture 12" descr="Cover Photos\Sharp.jpg">
            <a:extLst>
              <a:ext uri="{FF2B5EF4-FFF2-40B4-BE49-F238E27FC236}">
                <a16:creationId xmlns:a16="http://schemas.microsoft.com/office/drawing/2014/main" id="{3851FEA7-4E6B-4425-8763-C0B2A7C1B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51139"/>
            <a:ext cx="45720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257290"/>
      </p:ext>
    </p:extLst>
  </p:cSld>
  <p:clrMapOvr>
    <a:masterClrMapping/>
  </p:clrMapOvr>
  <p:transition spd="med" advTm="4000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BA64E394-2A30-4238-ACBE-140B1E1543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2057400"/>
            <a:ext cx="49530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Solid Rock Baptist Church</a:t>
            </a:r>
          </a:p>
          <a:p>
            <a:r>
              <a:rPr lang="en-US" altLang="en-US" sz="2400" b="1">
                <a:latin typeface="Arial" panose="020B0604020202020204" pitchFamily="34" charset="0"/>
              </a:rPr>
              <a:t>Feasibility Study</a:t>
            </a:r>
          </a:p>
          <a:p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0A2FAFD3-760E-4850-BD32-2EA86EFC8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hlink"/>
            </a:outerShdw>
          </a:effectLst>
        </p:spPr>
        <p:txBody>
          <a:bodyPr>
            <a:normAutofit fontScale="90000"/>
          </a:bodyPr>
          <a:lstStyle/>
          <a:p>
            <a:r>
              <a:rPr lang="en-US" altLang="en-US" b="1">
                <a:latin typeface="Arial" panose="020B0604020202020204" pitchFamily="34" charset="0"/>
              </a:rPr>
              <a:t>Project and Construction Management</a:t>
            </a:r>
          </a:p>
        </p:txBody>
      </p:sp>
      <p:pic>
        <p:nvPicPr>
          <p:cNvPr id="37898" name="Picture 10" descr="Cover Photos\Adjusted.jpg">
            <a:extLst>
              <a:ext uri="{FF2B5EF4-FFF2-40B4-BE49-F238E27FC236}">
                <a16:creationId xmlns:a16="http://schemas.microsoft.com/office/drawing/2014/main" id="{1E76700F-7691-41BE-B432-7368C28A8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7001"/>
            <a:ext cx="42672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032731"/>
      </p:ext>
    </p:extLst>
  </p:cSld>
  <p:clrMapOvr>
    <a:masterClrMapping/>
  </p:clrMapOvr>
  <p:transition spd="med" advTm="4000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CAFCEA26-C1C1-4B70-9DE4-87E80D495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ABOUT CURTIS BROWN, AIA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5" name="Rectangle 5">
            <a:extLst>
              <a:ext uri="{FF2B5EF4-FFF2-40B4-BE49-F238E27FC236}">
                <a16:creationId xmlns:a16="http://schemas.microsoft.com/office/drawing/2014/main" id="{58D335AA-EB29-4C33-9798-AADF3E56D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3316" name="Rectangle 6">
            <a:extLst>
              <a:ext uri="{FF2B5EF4-FFF2-40B4-BE49-F238E27FC236}">
                <a16:creationId xmlns:a16="http://schemas.microsoft.com/office/drawing/2014/main" id="{73478225-CEA5-44A9-A25E-F3FFBEE23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17" name="Text Box 8">
            <a:extLst>
              <a:ext uri="{FF2B5EF4-FFF2-40B4-BE49-F238E27FC236}">
                <a16:creationId xmlns:a16="http://schemas.microsoft.com/office/drawing/2014/main" id="{670420B6-8FEF-4B3E-946C-2F51CC427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13318" name="Rectangle 10">
            <a:extLst>
              <a:ext uri="{FF2B5EF4-FFF2-40B4-BE49-F238E27FC236}">
                <a16:creationId xmlns:a16="http://schemas.microsoft.com/office/drawing/2014/main" id="{E8A001CC-9C18-482A-BEBF-AA13CFBFD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19" name="Rectangle 17">
            <a:extLst>
              <a:ext uri="{FF2B5EF4-FFF2-40B4-BE49-F238E27FC236}">
                <a16:creationId xmlns:a16="http://schemas.microsoft.com/office/drawing/2014/main" id="{3DC2BF2E-83FA-4310-AC26-A93EBA97FCD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20" name="Rectangle 18">
            <a:extLst>
              <a:ext uri="{FF2B5EF4-FFF2-40B4-BE49-F238E27FC236}">
                <a16:creationId xmlns:a16="http://schemas.microsoft.com/office/drawing/2014/main" id="{07D81FB9-0880-4C1C-B517-E7BB96F18F1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3321" name="Rectangle 19">
            <a:extLst>
              <a:ext uri="{FF2B5EF4-FFF2-40B4-BE49-F238E27FC236}">
                <a16:creationId xmlns:a16="http://schemas.microsoft.com/office/drawing/2014/main" id="{B7E3C347-ADAA-4B7D-A3ED-8786EDC4B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3322" name="Rectangle 20">
            <a:extLst>
              <a:ext uri="{FF2B5EF4-FFF2-40B4-BE49-F238E27FC236}">
                <a16:creationId xmlns:a16="http://schemas.microsoft.com/office/drawing/2014/main" id="{C7D55C2B-7C05-4071-81D8-D0A7579DD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3323" name="Rectangle 21">
            <a:extLst>
              <a:ext uri="{FF2B5EF4-FFF2-40B4-BE49-F238E27FC236}">
                <a16:creationId xmlns:a16="http://schemas.microsoft.com/office/drawing/2014/main" id="{4E1F57E9-20B4-4A64-8C02-39ADB6F9F0F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3324" name="Rectangle 22">
            <a:extLst>
              <a:ext uri="{FF2B5EF4-FFF2-40B4-BE49-F238E27FC236}">
                <a16:creationId xmlns:a16="http://schemas.microsoft.com/office/drawing/2014/main" id="{F884CE5B-4EB0-4560-8F8A-A9AACD3393A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3325" name="Rectangle 23">
            <a:extLst>
              <a:ext uri="{FF2B5EF4-FFF2-40B4-BE49-F238E27FC236}">
                <a16:creationId xmlns:a16="http://schemas.microsoft.com/office/drawing/2014/main" id="{8A2A2AC0-4979-449D-9102-7060446F1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3326" name="Rectangle 24">
            <a:extLst>
              <a:ext uri="{FF2B5EF4-FFF2-40B4-BE49-F238E27FC236}">
                <a16:creationId xmlns:a16="http://schemas.microsoft.com/office/drawing/2014/main" id="{AACD4ABC-8067-4635-82C2-E8845A4B9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3327" name="Rectangle 25">
            <a:extLst>
              <a:ext uri="{FF2B5EF4-FFF2-40B4-BE49-F238E27FC236}">
                <a16:creationId xmlns:a16="http://schemas.microsoft.com/office/drawing/2014/main" id="{846C3D6D-15A6-46A2-A806-FCAE951DC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838201"/>
            <a:ext cx="4572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660033"/>
                </a:solidFill>
              </a:rPr>
              <a:t>ABOUT CURTIS BROWN, AIA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CURTIS BROWN, AIA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30 Years Experience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Licensed Architect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Licensed Interior Designer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Licensed General Contractor  (North Carolina)</a:t>
            </a:r>
          </a:p>
        </p:txBody>
      </p:sp>
      <p:pic>
        <p:nvPicPr>
          <p:cNvPr id="13328" name="Picture 26" descr="DarylASD">
            <a:extLst>
              <a:ext uri="{FF2B5EF4-FFF2-40B4-BE49-F238E27FC236}">
                <a16:creationId xmlns:a16="http://schemas.microsoft.com/office/drawing/2014/main" id="{BB52B76B-3BCD-4E9C-AF64-0C6820F41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Picture 27" descr="Adjusted">
            <a:extLst>
              <a:ext uri="{FF2B5EF4-FFF2-40B4-BE49-F238E27FC236}">
                <a16:creationId xmlns:a16="http://schemas.microsoft.com/office/drawing/2014/main" id="{8CB0D49D-FDC7-4E71-9451-A7BFC26F4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1"/>
            <a:ext cx="35814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0" name="Picture 28" descr="Sharp">
            <a:extLst>
              <a:ext uri="{FF2B5EF4-FFF2-40B4-BE49-F238E27FC236}">
                <a16:creationId xmlns:a16="http://schemas.microsoft.com/office/drawing/2014/main" id="{A2650D6C-6E1D-49D9-A529-2CF56E139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81401"/>
            <a:ext cx="37338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1" name="Picture 29" descr="MVC-003S">
            <a:extLst>
              <a:ext uri="{FF2B5EF4-FFF2-40B4-BE49-F238E27FC236}">
                <a16:creationId xmlns:a16="http://schemas.microsoft.com/office/drawing/2014/main" id="{7D6848D1-8712-4F44-9C74-3C2A9F199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733800"/>
            <a:ext cx="3657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2" name="Text Box 30">
            <a:extLst>
              <a:ext uri="{FF2B5EF4-FFF2-40B4-BE49-F238E27FC236}">
                <a16:creationId xmlns:a16="http://schemas.microsoft.com/office/drawing/2014/main" id="{68E7FBC7-6C83-4A0A-9D98-00E6E5C76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5867401"/>
            <a:ext cx="37179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David Chapel Baptist Church Austin, TX (Feasibility Study)</a:t>
            </a:r>
          </a:p>
        </p:txBody>
      </p:sp>
      <p:sp>
        <p:nvSpPr>
          <p:cNvPr id="13333" name="Text Box 31">
            <a:extLst>
              <a:ext uri="{FF2B5EF4-FFF2-40B4-BE49-F238E27FC236}">
                <a16:creationId xmlns:a16="http://schemas.microsoft.com/office/drawing/2014/main" id="{247B1CEF-FF4D-4A5B-B73A-1075495EC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5562601"/>
            <a:ext cx="36369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Mount Zion Baptist Church, Austin, TX (Feasibility Study)</a:t>
            </a:r>
          </a:p>
        </p:txBody>
      </p:sp>
      <p:sp>
        <p:nvSpPr>
          <p:cNvPr id="13334" name="Text Box 32">
            <a:extLst>
              <a:ext uri="{FF2B5EF4-FFF2-40B4-BE49-F238E27FC236}">
                <a16:creationId xmlns:a16="http://schemas.microsoft.com/office/drawing/2014/main" id="{FDB7863E-5FBB-4D23-9474-3FCB061AD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3276601"/>
            <a:ext cx="36052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Solid Rock Baptist Church, Austin, TX (Feasibility Study)</a:t>
            </a:r>
          </a:p>
        </p:txBody>
      </p:sp>
    </p:spTree>
    <p:extLst>
      <p:ext uri="{BB962C8B-B14F-4D97-AF65-F5344CB8AC3E}">
        <p14:creationId xmlns:p14="http://schemas.microsoft.com/office/powerpoint/2010/main" val="1810660316"/>
      </p:ext>
    </p:extLst>
  </p:cSld>
  <p:clrMapOvr>
    <a:masterClrMapping/>
  </p:clrMapOvr>
  <p:transition spd="med" advTm="4000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D74B8F12-C138-4BDA-B0ED-981A33031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ABOUT CURTIS BROWN, AIA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4EF500DE-5DC0-405E-8DB4-1D8519FA0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/>
          <a:p>
            <a:pPr algn="ctr"/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130FB356-1C21-4E19-A55F-FA2373D32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C7057876-5207-4FC7-B3A9-32806CA24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719BFAD7-D967-4BBE-85B9-E2B14B77E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77" name="Rectangle 17">
            <a:extLst>
              <a:ext uri="{FF2B5EF4-FFF2-40B4-BE49-F238E27FC236}">
                <a16:creationId xmlns:a16="http://schemas.microsoft.com/office/drawing/2014/main" id="{8203FD08-1560-419F-9932-3472271D270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78" name="Rectangle 18">
            <a:extLst>
              <a:ext uri="{FF2B5EF4-FFF2-40B4-BE49-F238E27FC236}">
                <a16:creationId xmlns:a16="http://schemas.microsoft.com/office/drawing/2014/main" id="{0E3CCAD4-CD1E-4C72-AA20-0F2DB63A510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169F8A21-959D-4F53-9E33-79B9185B3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0" name="Rectangle 20">
            <a:extLst>
              <a:ext uri="{FF2B5EF4-FFF2-40B4-BE49-F238E27FC236}">
                <a16:creationId xmlns:a16="http://schemas.microsoft.com/office/drawing/2014/main" id="{41C0FE2F-D12D-4AB2-B603-D98A78844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1" name="Rectangle 21">
            <a:extLst>
              <a:ext uri="{FF2B5EF4-FFF2-40B4-BE49-F238E27FC236}">
                <a16:creationId xmlns:a16="http://schemas.microsoft.com/office/drawing/2014/main" id="{31D6EAE4-6D5B-417F-BAC9-B2FBB261984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2" name="Rectangle 22">
            <a:extLst>
              <a:ext uri="{FF2B5EF4-FFF2-40B4-BE49-F238E27FC236}">
                <a16:creationId xmlns:a16="http://schemas.microsoft.com/office/drawing/2014/main" id="{CE6236CF-B2BA-44D1-A55D-5415A5C95B1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3" name="Rectangle 23">
            <a:extLst>
              <a:ext uri="{FF2B5EF4-FFF2-40B4-BE49-F238E27FC236}">
                <a16:creationId xmlns:a16="http://schemas.microsoft.com/office/drawing/2014/main" id="{296F2A8C-23AC-402D-93C6-B1F945016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4" name="Rectangle 24">
            <a:extLst>
              <a:ext uri="{FF2B5EF4-FFF2-40B4-BE49-F238E27FC236}">
                <a16:creationId xmlns:a16="http://schemas.microsoft.com/office/drawing/2014/main" id="{34F1FC46-4782-46B5-89C6-3CCC54DCA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85" name="Rectangle 25">
            <a:extLst>
              <a:ext uri="{FF2B5EF4-FFF2-40B4-BE49-F238E27FC236}">
                <a16:creationId xmlns:a16="http://schemas.microsoft.com/office/drawing/2014/main" id="{15F6C73F-540B-4AEC-97C6-6ECC2AD8E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838201"/>
            <a:ext cx="4572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ABOUT CURTIS BROWN, AIA</a:t>
            </a:r>
          </a:p>
          <a:p>
            <a:endParaRPr lang="en-US" altLang="en-US" sz="1600" b="1"/>
          </a:p>
          <a:p>
            <a:r>
              <a:rPr lang="en-US" altLang="en-US" sz="1200" b="1"/>
              <a:t>CURTIS BROWN, AIA</a:t>
            </a:r>
          </a:p>
          <a:p>
            <a:endParaRPr lang="en-US" altLang="en-US" sz="1200" b="1"/>
          </a:p>
          <a:p>
            <a:r>
              <a:rPr lang="en-US" altLang="en-US" sz="1200" b="1"/>
              <a:t>30 Years Experience</a:t>
            </a:r>
          </a:p>
          <a:p>
            <a:endParaRPr lang="en-US" altLang="en-US" sz="1200" b="1"/>
          </a:p>
          <a:p>
            <a:r>
              <a:rPr lang="en-US" altLang="en-US" sz="1200" b="1"/>
              <a:t>Licensed Architect</a:t>
            </a:r>
          </a:p>
          <a:p>
            <a:endParaRPr lang="en-US" altLang="en-US" sz="1200" b="1"/>
          </a:p>
          <a:p>
            <a:r>
              <a:rPr lang="en-US" altLang="en-US" sz="1200" b="1"/>
              <a:t>Licensed Interior Designer</a:t>
            </a:r>
          </a:p>
          <a:p>
            <a:endParaRPr lang="en-US" altLang="en-US" sz="1200" b="1"/>
          </a:p>
          <a:p>
            <a:r>
              <a:rPr lang="en-US" altLang="en-US" sz="1200" b="1"/>
              <a:t>Licensed General Contractor  (North Carolina)</a:t>
            </a:r>
          </a:p>
        </p:txBody>
      </p:sp>
      <p:pic>
        <p:nvPicPr>
          <p:cNvPr id="15386" name="Picture 26" descr="DarylASD">
            <a:extLst>
              <a:ext uri="{FF2B5EF4-FFF2-40B4-BE49-F238E27FC236}">
                <a16:creationId xmlns:a16="http://schemas.microsoft.com/office/drawing/2014/main" id="{8A3B0B0F-0B8D-4D42-900B-CA42DD140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7" name="Picture 27" descr="Adjusted">
            <a:extLst>
              <a:ext uri="{FF2B5EF4-FFF2-40B4-BE49-F238E27FC236}">
                <a16:creationId xmlns:a16="http://schemas.microsoft.com/office/drawing/2014/main" id="{0E204CEA-2A1E-49DE-AC0D-79FCA1008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1"/>
            <a:ext cx="35814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8" name="Picture 28" descr="Sharp">
            <a:extLst>
              <a:ext uri="{FF2B5EF4-FFF2-40B4-BE49-F238E27FC236}">
                <a16:creationId xmlns:a16="http://schemas.microsoft.com/office/drawing/2014/main" id="{564724E7-E71D-43BD-AAEE-44481E526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81401"/>
            <a:ext cx="37338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9" name="Picture 29" descr="MVC-003S">
            <a:extLst>
              <a:ext uri="{FF2B5EF4-FFF2-40B4-BE49-F238E27FC236}">
                <a16:creationId xmlns:a16="http://schemas.microsoft.com/office/drawing/2014/main" id="{208F41B6-6FFF-4A05-ABD5-B8281D3B0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733800"/>
            <a:ext cx="3657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90" name="Text Box 30">
            <a:extLst>
              <a:ext uri="{FF2B5EF4-FFF2-40B4-BE49-F238E27FC236}">
                <a16:creationId xmlns:a16="http://schemas.microsoft.com/office/drawing/2014/main" id="{6710F760-1D2B-459C-B3EE-2556B007E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5867401"/>
            <a:ext cx="327044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David Chapel Baptist Church Austin, TX (Feasability Study)</a:t>
            </a:r>
          </a:p>
        </p:txBody>
      </p:sp>
      <p:sp>
        <p:nvSpPr>
          <p:cNvPr id="15391" name="Text Box 31">
            <a:extLst>
              <a:ext uri="{FF2B5EF4-FFF2-40B4-BE49-F238E27FC236}">
                <a16:creationId xmlns:a16="http://schemas.microsoft.com/office/drawing/2014/main" id="{11F0A78D-CA7C-4449-9C08-9858DE334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5562601"/>
            <a:ext cx="319991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Mount Zion Baptist Church, Austin, TX (Feasibility Study)</a:t>
            </a:r>
          </a:p>
        </p:txBody>
      </p:sp>
      <p:sp>
        <p:nvSpPr>
          <p:cNvPr id="15392" name="Text Box 32">
            <a:extLst>
              <a:ext uri="{FF2B5EF4-FFF2-40B4-BE49-F238E27FC236}">
                <a16:creationId xmlns:a16="http://schemas.microsoft.com/office/drawing/2014/main" id="{279B46BC-4361-4C5B-9B27-35B21D546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3124201"/>
            <a:ext cx="31229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Solid Rock Baptist Church, Austin, TX (Feasibility Study)</a:t>
            </a:r>
          </a:p>
        </p:txBody>
      </p:sp>
    </p:spTree>
    <p:extLst>
      <p:ext uri="{BB962C8B-B14F-4D97-AF65-F5344CB8AC3E}">
        <p14:creationId xmlns:p14="http://schemas.microsoft.com/office/powerpoint/2010/main" val="1055056844"/>
      </p:ext>
    </p:extLst>
  </p:cSld>
  <p:clrMapOvr>
    <a:masterClrMapping/>
  </p:clrMapOvr>
  <p:transition spd="med" advTm="4000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7E84ED-3779-466E-AB59-8A940BDDE0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MISC. CHURCHES DESIGNED BUT NOT CONSTRUCTED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BB7CCAA-F74B-4106-A7B8-46F2BE39AD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86583"/>
      </p:ext>
    </p:extLst>
  </p:cSld>
  <p:clrMapOvr>
    <a:masterClrMapping/>
  </p:clrMapOvr>
  <p:transition spd="med" advTm="4000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799330B-B6E7-498E-A1E6-63DF529F9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CHURCH PROJECTS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F415876-16F5-4F79-BA8F-3C52CA12F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/>
          <a:p>
            <a:pPr algn="ctr"/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8081F200-77D9-4C9B-9783-793B30A8F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40044202-F033-4B09-8554-10E880E35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E6E35592-C786-4A89-95E9-2A1FA8AFB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268DF3C4-630D-4DFF-9E65-776D9644E6E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1752" name="Rectangle 8">
            <a:extLst>
              <a:ext uri="{FF2B5EF4-FFF2-40B4-BE49-F238E27FC236}">
                <a16:creationId xmlns:a16="http://schemas.microsoft.com/office/drawing/2014/main" id="{3A7B9CEF-F4AD-4A2C-BDB3-A5A79DAF1B5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A1F7DD9E-07D4-48E4-8A77-D3127B817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1754" name="Rectangle 10">
            <a:extLst>
              <a:ext uri="{FF2B5EF4-FFF2-40B4-BE49-F238E27FC236}">
                <a16:creationId xmlns:a16="http://schemas.microsoft.com/office/drawing/2014/main" id="{A2B95AF9-C9DB-483C-918C-E11DBB1E9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1755" name="Rectangle 11">
            <a:extLst>
              <a:ext uri="{FF2B5EF4-FFF2-40B4-BE49-F238E27FC236}">
                <a16:creationId xmlns:a16="http://schemas.microsoft.com/office/drawing/2014/main" id="{07F13505-CC97-4DF2-A363-750BCDD400D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1756" name="Rectangle 12">
            <a:extLst>
              <a:ext uri="{FF2B5EF4-FFF2-40B4-BE49-F238E27FC236}">
                <a16:creationId xmlns:a16="http://schemas.microsoft.com/office/drawing/2014/main" id="{11C286EF-2958-439D-B639-353867CB965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1757" name="Rectangle 13">
            <a:extLst>
              <a:ext uri="{FF2B5EF4-FFF2-40B4-BE49-F238E27FC236}">
                <a16:creationId xmlns:a16="http://schemas.microsoft.com/office/drawing/2014/main" id="{0D7373CC-2489-484A-A36D-DD16769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1758" name="Rectangle 14">
            <a:extLst>
              <a:ext uri="{FF2B5EF4-FFF2-40B4-BE49-F238E27FC236}">
                <a16:creationId xmlns:a16="http://schemas.microsoft.com/office/drawing/2014/main" id="{C45E44A9-696E-4705-9768-CAB4D6247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pic>
        <p:nvPicPr>
          <p:cNvPr id="31760" name="Picture 16" descr="DarylASD">
            <a:extLst>
              <a:ext uri="{FF2B5EF4-FFF2-40B4-BE49-F238E27FC236}">
                <a16:creationId xmlns:a16="http://schemas.microsoft.com/office/drawing/2014/main" id="{54CAA056-CD6C-4F2A-853D-EFDB429F5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4" name="Text Box 20">
            <a:extLst>
              <a:ext uri="{FF2B5EF4-FFF2-40B4-BE49-F238E27FC236}">
                <a16:creationId xmlns:a16="http://schemas.microsoft.com/office/drawing/2014/main" id="{F8037747-DB9D-4052-A692-1649C5DFC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943601"/>
            <a:ext cx="3352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000" b="1"/>
              <a:t>Abundant Lift Church, San Marcos, TX  $850K</a:t>
            </a:r>
          </a:p>
        </p:txBody>
      </p:sp>
      <p:sp>
        <p:nvSpPr>
          <p:cNvPr id="31766" name="Text Box 22">
            <a:extLst>
              <a:ext uri="{FF2B5EF4-FFF2-40B4-BE49-F238E27FC236}">
                <a16:creationId xmlns:a16="http://schemas.microsoft.com/office/drawing/2014/main" id="{3B9845BF-4798-4DAA-897F-9CCEDDD23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86201"/>
            <a:ext cx="25699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Abundant Life Church, San Marcos, TX $850K</a:t>
            </a:r>
          </a:p>
        </p:txBody>
      </p:sp>
      <p:pic>
        <p:nvPicPr>
          <p:cNvPr id="31771" name="Picture 27">
            <a:extLst>
              <a:ext uri="{FF2B5EF4-FFF2-40B4-BE49-F238E27FC236}">
                <a16:creationId xmlns:a16="http://schemas.microsoft.com/office/drawing/2014/main" id="{3FDFD41D-A2E6-4AF9-B028-C3431343F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505200"/>
            <a:ext cx="3810000" cy="233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72" name="Picture 28">
            <a:extLst>
              <a:ext uri="{FF2B5EF4-FFF2-40B4-BE49-F238E27FC236}">
                <a16:creationId xmlns:a16="http://schemas.microsoft.com/office/drawing/2014/main" id="{484D0B2D-2902-4CAB-922D-5C614A9D4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62000"/>
            <a:ext cx="3810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5471844"/>
      </p:ext>
    </p:extLst>
  </p:cSld>
  <p:clrMapOvr>
    <a:masterClrMapping/>
  </p:clrMapOvr>
  <p:transition spd="med" advTm="4000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C1B1AAB-D0CB-490E-8104-5EBAE52C9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CHURCH PROJECTS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58ED763-9DC9-426D-A952-9FC330C98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/>
          <a:p>
            <a:pPr algn="ctr"/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FFFFE093-7EBF-4DEB-889A-B266F6019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B39E55A5-CF84-4234-935E-0A1E64C49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782C245D-416F-44CC-89FF-8DFEF417A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73C5198D-B1CF-4A7C-8C56-99019BEC6A9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3800" name="Rectangle 8">
            <a:extLst>
              <a:ext uri="{FF2B5EF4-FFF2-40B4-BE49-F238E27FC236}">
                <a16:creationId xmlns:a16="http://schemas.microsoft.com/office/drawing/2014/main" id="{A89BE005-D829-41F5-9662-24F41402D22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3801" name="Rectangle 9">
            <a:extLst>
              <a:ext uri="{FF2B5EF4-FFF2-40B4-BE49-F238E27FC236}">
                <a16:creationId xmlns:a16="http://schemas.microsoft.com/office/drawing/2014/main" id="{BAFFE108-20D3-46D2-9055-FB18A7084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3802" name="Rectangle 10">
            <a:extLst>
              <a:ext uri="{FF2B5EF4-FFF2-40B4-BE49-F238E27FC236}">
                <a16:creationId xmlns:a16="http://schemas.microsoft.com/office/drawing/2014/main" id="{32F83E3A-CEE2-4A95-953C-057ED5126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3803" name="Rectangle 11">
            <a:extLst>
              <a:ext uri="{FF2B5EF4-FFF2-40B4-BE49-F238E27FC236}">
                <a16:creationId xmlns:a16="http://schemas.microsoft.com/office/drawing/2014/main" id="{E10EDCB5-7088-4069-BD4F-6784BD8F813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3804" name="Rectangle 12">
            <a:extLst>
              <a:ext uri="{FF2B5EF4-FFF2-40B4-BE49-F238E27FC236}">
                <a16:creationId xmlns:a16="http://schemas.microsoft.com/office/drawing/2014/main" id="{D164E8DB-55AF-42A5-B549-C604C0333C4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3805" name="Rectangle 13">
            <a:extLst>
              <a:ext uri="{FF2B5EF4-FFF2-40B4-BE49-F238E27FC236}">
                <a16:creationId xmlns:a16="http://schemas.microsoft.com/office/drawing/2014/main" id="{D9089A3A-AF68-4A76-B0B4-E93E4479D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3806" name="Rectangle 14">
            <a:extLst>
              <a:ext uri="{FF2B5EF4-FFF2-40B4-BE49-F238E27FC236}">
                <a16:creationId xmlns:a16="http://schemas.microsoft.com/office/drawing/2014/main" id="{6E4B4E69-DAE1-4866-AC61-35602C22A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pic>
        <p:nvPicPr>
          <p:cNvPr id="33808" name="Picture 16" descr="DarylASD">
            <a:extLst>
              <a:ext uri="{FF2B5EF4-FFF2-40B4-BE49-F238E27FC236}">
                <a16:creationId xmlns:a16="http://schemas.microsoft.com/office/drawing/2014/main" id="{C9A4E5AC-F37E-4A21-969B-7049DD9E9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9" name="Text Box 17">
            <a:extLst>
              <a:ext uri="{FF2B5EF4-FFF2-40B4-BE49-F238E27FC236}">
                <a16:creationId xmlns:a16="http://schemas.microsoft.com/office/drawing/2014/main" id="{E3BB6934-8FB0-4C16-8207-C8999D205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943601"/>
            <a:ext cx="3657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000" b="1"/>
              <a:t>Great Commission Baptist Church, Austin TX  $800K</a:t>
            </a:r>
          </a:p>
        </p:txBody>
      </p:sp>
      <p:sp>
        <p:nvSpPr>
          <p:cNvPr id="33810" name="Text Box 18">
            <a:extLst>
              <a:ext uri="{FF2B5EF4-FFF2-40B4-BE49-F238E27FC236}">
                <a16:creationId xmlns:a16="http://schemas.microsoft.com/office/drawing/2014/main" id="{E1580867-6E30-4FD1-A551-6306B5E69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3886201"/>
            <a:ext cx="29322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Great Commission Baptist Church, Austin, TX $800K</a:t>
            </a:r>
          </a:p>
        </p:txBody>
      </p:sp>
      <p:pic>
        <p:nvPicPr>
          <p:cNvPr id="33814" name="Picture 22">
            <a:extLst>
              <a:ext uri="{FF2B5EF4-FFF2-40B4-BE49-F238E27FC236}">
                <a16:creationId xmlns:a16="http://schemas.microsoft.com/office/drawing/2014/main" id="{E29C306E-D7AC-436B-9239-354243C43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00400"/>
            <a:ext cx="3810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15" name="Picture 23">
            <a:extLst>
              <a:ext uri="{FF2B5EF4-FFF2-40B4-BE49-F238E27FC236}">
                <a16:creationId xmlns:a16="http://schemas.microsoft.com/office/drawing/2014/main" id="{339443AD-575B-4F85-921A-91F8B1F7F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3400"/>
            <a:ext cx="39624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7529477"/>
      </p:ext>
    </p:extLst>
  </p:cSld>
  <p:clrMapOvr>
    <a:masterClrMapping/>
  </p:clrMapOvr>
  <p:transition spd="med" advTm="4000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901DD83-2FA3-46F1-8901-ED44625F7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CHURCH PROJECTS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C3B798A-01A7-47AE-ADDB-08DBBA2BB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/>
          <a:p>
            <a:pPr algn="ctr"/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7002EE21-F235-46C1-9282-9538863CA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DF676E83-0C51-45B7-9B65-B310AD1A6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D8A3550B-744F-41FE-A8AC-C55884914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7895" name="Rectangle 7">
            <a:extLst>
              <a:ext uri="{FF2B5EF4-FFF2-40B4-BE49-F238E27FC236}">
                <a16:creationId xmlns:a16="http://schemas.microsoft.com/office/drawing/2014/main" id="{496CE631-122B-4E37-BF02-3E0A60CD51B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37B4135E-B96C-4A38-BC5D-EF7D4B0100A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 algn="ctr"/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37897" name="Rectangle 9">
            <a:extLst>
              <a:ext uri="{FF2B5EF4-FFF2-40B4-BE49-F238E27FC236}">
                <a16:creationId xmlns:a16="http://schemas.microsoft.com/office/drawing/2014/main" id="{D8228B94-FB8E-4A67-A38E-7C6A6D9A6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7898" name="Rectangle 10">
            <a:extLst>
              <a:ext uri="{FF2B5EF4-FFF2-40B4-BE49-F238E27FC236}">
                <a16:creationId xmlns:a16="http://schemas.microsoft.com/office/drawing/2014/main" id="{B558FC84-5F13-4AD0-A9A8-6BC24812A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7899" name="Rectangle 11">
            <a:extLst>
              <a:ext uri="{FF2B5EF4-FFF2-40B4-BE49-F238E27FC236}">
                <a16:creationId xmlns:a16="http://schemas.microsoft.com/office/drawing/2014/main" id="{F355F68A-2C3D-4DA1-98F6-7CBF944B390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7900" name="Rectangle 12">
            <a:extLst>
              <a:ext uri="{FF2B5EF4-FFF2-40B4-BE49-F238E27FC236}">
                <a16:creationId xmlns:a16="http://schemas.microsoft.com/office/drawing/2014/main" id="{DCAFF5AA-4EAA-47E6-A0B0-629431C883A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7901" name="Rectangle 13">
            <a:extLst>
              <a:ext uri="{FF2B5EF4-FFF2-40B4-BE49-F238E27FC236}">
                <a16:creationId xmlns:a16="http://schemas.microsoft.com/office/drawing/2014/main" id="{8A1D060C-A5A2-43C1-A2C2-BC65E5F95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37902" name="Rectangle 14">
            <a:extLst>
              <a:ext uri="{FF2B5EF4-FFF2-40B4-BE49-F238E27FC236}">
                <a16:creationId xmlns:a16="http://schemas.microsoft.com/office/drawing/2014/main" id="{CF0AC246-4148-48A8-902B-9EE3FEFAC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/>
          <a:p>
            <a:pPr algn="ctr"/>
            <a:endParaRPr lang="en-US" altLang="en-US" sz="700">
              <a:latin typeface="Times New Roman" panose="02020603050405020304" pitchFamily="18" charset="0"/>
            </a:endParaRPr>
          </a:p>
        </p:txBody>
      </p:sp>
      <p:pic>
        <p:nvPicPr>
          <p:cNvPr id="37903" name="Picture 15" descr="DarylASD">
            <a:extLst>
              <a:ext uri="{FF2B5EF4-FFF2-40B4-BE49-F238E27FC236}">
                <a16:creationId xmlns:a16="http://schemas.microsoft.com/office/drawing/2014/main" id="{D278E917-FF3F-4075-BA42-024C17F61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4" name="Text Box 16">
            <a:extLst>
              <a:ext uri="{FF2B5EF4-FFF2-40B4-BE49-F238E27FC236}">
                <a16:creationId xmlns:a16="http://schemas.microsoft.com/office/drawing/2014/main" id="{E9B3943E-8079-4793-8051-BEF01F93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943601"/>
            <a:ext cx="3657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000" b="1"/>
              <a:t>St. Mary’s Baptist Church, Lake Charles, LA $2.3M</a:t>
            </a:r>
          </a:p>
        </p:txBody>
      </p:sp>
      <p:sp>
        <p:nvSpPr>
          <p:cNvPr id="37905" name="Text Box 17">
            <a:extLst>
              <a:ext uri="{FF2B5EF4-FFF2-40B4-BE49-F238E27FC236}">
                <a16:creationId xmlns:a16="http://schemas.microsoft.com/office/drawing/2014/main" id="{7C28CCB6-6D4C-4925-9EEB-A1AE07CD2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86201"/>
            <a:ext cx="28151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St. Mary’s Baptist Church, Lake Charles, LA $2.3M</a:t>
            </a:r>
          </a:p>
        </p:txBody>
      </p:sp>
      <p:pic>
        <p:nvPicPr>
          <p:cNvPr id="37908" name="Picture 20">
            <a:extLst>
              <a:ext uri="{FF2B5EF4-FFF2-40B4-BE49-F238E27FC236}">
                <a16:creationId xmlns:a16="http://schemas.microsoft.com/office/drawing/2014/main" id="{F1BF82D6-0A6A-4BDB-A0D4-DB69C7F73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381000"/>
            <a:ext cx="3914775" cy="346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909" name="Picture 21">
            <a:extLst>
              <a:ext uri="{FF2B5EF4-FFF2-40B4-BE49-F238E27FC236}">
                <a16:creationId xmlns:a16="http://schemas.microsoft.com/office/drawing/2014/main" id="{9DB2D8D0-097A-4172-B211-015EC51C5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44850"/>
            <a:ext cx="4114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128771"/>
      </p:ext>
    </p:extLst>
  </p:cSld>
  <p:clrMapOvr>
    <a:masterClrMapping/>
  </p:clrMapOvr>
  <p:transition spd="med" advTm="4000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03E660D-44A1-42D3-AD28-BE6BB552C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CHURCH PROJECTS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E933882-9181-4DFE-9EB5-D2C0B9CD4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F05257D3-A886-4E3D-99F7-2CE824457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27BE0C7F-30DD-4CE0-B5AE-EADE8CDA3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327CB6AE-ABF1-4B76-8B0D-873F1B92F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F0BCC7A1-60AA-4032-ACCB-D785CB56816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0E30D8A6-37A4-451A-8EF4-69298A965D5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5369" name="Rectangle 9">
            <a:extLst>
              <a:ext uri="{FF2B5EF4-FFF2-40B4-BE49-F238E27FC236}">
                <a16:creationId xmlns:a16="http://schemas.microsoft.com/office/drawing/2014/main" id="{23EDFF68-F628-451C-86A1-C6CEE48FB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493A3733-C9A8-466A-B440-5ED2D842C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71" name="Rectangle 11">
            <a:extLst>
              <a:ext uri="{FF2B5EF4-FFF2-40B4-BE49-F238E27FC236}">
                <a16:creationId xmlns:a16="http://schemas.microsoft.com/office/drawing/2014/main" id="{4A324288-62EC-498D-A3B0-27F16CD5B20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66EC0FB4-65F6-4881-8A52-681A29F0492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73" name="Rectangle 13">
            <a:extLst>
              <a:ext uri="{FF2B5EF4-FFF2-40B4-BE49-F238E27FC236}">
                <a16:creationId xmlns:a16="http://schemas.microsoft.com/office/drawing/2014/main" id="{76D65CEE-B9AF-4DEB-8021-9115AFB45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5374" name="Rectangle 14">
            <a:extLst>
              <a:ext uri="{FF2B5EF4-FFF2-40B4-BE49-F238E27FC236}">
                <a16:creationId xmlns:a16="http://schemas.microsoft.com/office/drawing/2014/main" id="{07A39F75-3F3A-48C4-9D9E-6918EADFC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pic>
        <p:nvPicPr>
          <p:cNvPr id="15375" name="Picture 16" descr="DarylASD">
            <a:extLst>
              <a:ext uri="{FF2B5EF4-FFF2-40B4-BE49-F238E27FC236}">
                <a16:creationId xmlns:a16="http://schemas.microsoft.com/office/drawing/2014/main" id="{58C6E9B3-0663-420F-8340-9B2C6B4DD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6" name="Text Box 20">
            <a:extLst>
              <a:ext uri="{FF2B5EF4-FFF2-40B4-BE49-F238E27FC236}">
                <a16:creationId xmlns:a16="http://schemas.microsoft.com/office/drawing/2014/main" id="{227363A4-107C-4969-AC2F-B68C62E56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943601"/>
            <a:ext cx="3352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Abundant Lift Church, San Marcos, TX  $850K</a:t>
            </a:r>
          </a:p>
        </p:txBody>
      </p:sp>
      <p:sp>
        <p:nvSpPr>
          <p:cNvPr id="15377" name="Text Box 22">
            <a:extLst>
              <a:ext uri="{FF2B5EF4-FFF2-40B4-BE49-F238E27FC236}">
                <a16:creationId xmlns:a16="http://schemas.microsoft.com/office/drawing/2014/main" id="{1EC8BBF4-544A-4EED-BED1-6F872F946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86201"/>
            <a:ext cx="29352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Abundant Life Church, San Marcos, TX $850K</a:t>
            </a:r>
          </a:p>
        </p:txBody>
      </p:sp>
      <p:pic>
        <p:nvPicPr>
          <p:cNvPr id="15378" name="Picture 27">
            <a:extLst>
              <a:ext uri="{FF2B5EF4-FFF2-40B4-BE49-F238E27FC236}">
                <a16:creationId xmlns:a16="http://schemas.microsoft.com/office/drawing/2014/main" id="{A950AFB9-9FDE-4310-9C6A-B89F671B9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505200"/>
            <a:ext cx="3810000" cy="233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9" name="Picture 28">
            <a:extLst>
              <a:ext uri="{FF2B5EF4-FFF2-40B4-BE49-F238E27FC236}">
                <a16:creationId xmlns:a16="http://schemas.microsoft.com/office/drawing/2014/main" id="{200F71A9-CCE9-4CBD-9D49-A04E19172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62000"/>
            <a:ext cx="3810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830366"/>
      </p:ext>
    </p:extLst>
  </p:cSld>
  <p:clrMapOvr>
    <a:masterClrMapping/>
  </p:clrMapOvr>
  <p:transition spd="med" advTm="4000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1281464-CFFB-441F-9153-3FA0079FD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CHURCH PROJECTS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328D19B-A2A9-4E72-A4FB-06F3A10A4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2752E6C0-66B0-458A-B068-EDBB85D36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C92B8822-F677-4AE0-9070-A7039D181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B36B0B42-B468-4DBA-AB7C-2DDF8C387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AE384D9A-FC3B-45C5-8404-1A9D7C9EC77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02E3B253-D807-4C7F-8CCA-46A5B78B44F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7417" name="Rectangle 9">
            <a:extLst>
              <a:ext uri="{FF2B5EF4-FFF2-40B4-BE49-F238E27FC236}">
                <a16:creationId xmlns:a16="http://schemas.microsoft.com/office/drawing/2014/main" id="{00B46818-D25E-40DE-AA86-591801DCB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7418" name="Rectangle 10">
            <a:extLst>
              <a:ext uri="{FF2B5EF4-FFF2-40B4-BE49-F238E27FC236}">
                <a16:creationId xmlns:a16="http://schemas.microsoft.com/office/drawing/2014/main" id="{9E8DB32F-5951-4B8B-BC8E-2A188AD42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7419" name="Rectangle 11">
            <a:extLst>
              <a:ext uri="{FF2B5EF4-FFF2-40B4-BE49-F238E27FC236}">
                <a16:creationId xmlns:a16="http://schemas.microsoft.com/office/drawing/2014/main" id="{5AE4CD93-2578-4481-A777-21146903328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310655AF-9611-4923-A703-5EFB0875F60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7421" name="Rectangle 13">
            <a:extLst>
              <a:ext uri="{FF2B5EF4-FFF2-40B4-BE49-F238E27FC236}">
                <a16:creationId xmlns:a16="http://schemas.microsoft.com/office/drawing/2014/main" id="{215882D8-7C35-4688-96DC-6A86F0802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7422" name="Rectangle 14">
            <a:extLst>
              <a:ext uri="{FF2B5EF4-FFF2-40B4-BE49-F238E27FC236}">
                <a16:creationId xmlns:a16="http://schemas.microsoft.com/office/drawing/2014/main" id="{A43BF314-279A-42EC-B934-0851D326F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pic>
        <p:nvPicPr>
          <p:cNvPr id="17423" name="Picture 16" descr="DarylASD">
            <a:extLst>
              <a:ext uri="{FF2B5EF4-FFF2-40B4-BE49-F238E27FC236}">
                <a16:creationId xmlns:a16="http://schemas.microsoft.com/office/drawing/2014/main" id="{44146332-1019-4A33-9429-5EAE44CC4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4" name="Text Box 17">
            <a:extLst>
              <a:ext uri="{FF2B5EF4-FFF2-40B4-BE49-F238E27FC236}">
                <a16:creationId xmlns:a16="http://schemas.microsoft.com/office/drawing/2014/main" id="{F8B114DF-7570-421E-93E3-F6051A7A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943601"/>
            <a:ext cx="3657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Great Commission Baptist Church, Austin TX  $800K</a:t>
            </a:r>
          </a:p>
        </p:txBody>
      </p:sp>
      <p:sp>
        <p:nvSpPr>
          <p:cNvPr id="17425" name="Text Box 18">
            <a:extLst>
              <a:ext uri="{FF2B5EF4-FFF2-40B4-BE49-F238E27FC236}">
                <a16:creationId xmlns:a16="http://schemas.microsoft.com/office/drawing/2014/main" id="{F4F8066E-27FC-4EFB-B013-86000FC1B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3886201"/>
            <a:ext cx="33575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Great Commission Baptist Church, Austin, TX $800K</a:t>
            </a:r>
          </a:p>
        </p:txBody>
      </p:sp>
      <p:pic>
        <p:nvPicPr>
          <p:cNvPr id="17426" name="Picture 22">
            <a:extLst>
              <a:ext uri="{FF2B5EF4-FFF2-40B4-BE49-F238E27FC236}">
                <a16:creationId xmlns:a16="http://schemas.microsoft.com/office/drawing/2014/main" id="{AFC283AD-3022-47E6-A809-EB8717D6A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00400"/>
            <a:ext cx="3810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27" name="Picture 23">
            <a:extLst>
              <a:ext uri="{FF2B5EF4-FFF2-40B4-BE49-F238E27FC236}">
                <a16:creationId xmlns:a16="http://schemas.microsoft.com/office/drawing/2014/main" id="{015D3A0A-A19C-4B7F-A5C7-F0995374E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3400"/>
            <a:ext cx="39624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847363"/>
      </p:ext>
    </p:extLst>
  </p:cSld>
  <p:clrMapOvr>
    <a:masterClrMapping/>
  </p:clrMapOvr>
  <p:transition spd="med" advTm="4000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27C9A62-1DB1-4DC2-A344-70CAE8D8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CHURCH PROJECTS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CB78A38-6177-442D-AA72-F8CAF8375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bIns="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50FED749-0B2B-41AD-BB71-9BD434861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1"/>
            <a:ext cx="5334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030BC550-AA84-4BBA-9A71-4BDB2C862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2209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b="1">
                <a:hlinkClick r:id="rId3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69E698B9-9EE6-496C-96EC-F29BA5C43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19201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0D16C511-B9D1-4E45-8AE1-B59A5740D3C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03938" y="5402263"/>
            <a:ext cx="457200" cy="168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i="1">
                <a:latin typeface="Times New Roman" panose="02020603050405020304" pitchFamily="18" charset="0"/>
              </a:rPr>
              <a:t>  </a:t>
            </a: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9464" name="Rectangle 8">
            <a:extLst>
              <a:ext uri="{FF2B5EF4-FFF2-40B4-BE49-F238E27FC236}">
                <a16:creationId xmlns:a16="http://schemas.microsoft.com/office/drawing/2014/main" id="{BC00FBD8-651B-48B0-9159-7184B9545DC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89357" y="2026444"/>
            <a:ext cx="457200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800">
              <a:latin typeface="Times New Roman" panose="02020603050405020304" pitchFamily="18" charset="0"/>
            </a:endParaRPr>
          </a:p>
        </p:txBody>
      </p:sp>
      <p:sp>
        <p:nvSpPr>
          <p:cNvPr id="19465" name="Rectangle 9">
            <a:extLst>
              <a:ext uri="{FF2B5EF4-FFF2-40B4-BE49-F238E27FC236}">
                <a16:creationId xmlns:a16="http://schemas.microsoft.com/office/drawing/2014/main" id="{B444366D-CF48-432B-A2DD-000A13727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258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9466" name="Rectangle 10">
            <a:extLst>
              <a:ext uri="{FF2B5EF4-FFF2-40B4-BE49-F238E27FC236}">
                <a16:creationId xmlns:a16="http://schemas.microsoft.com/office/drawing/2014/main" id="{7D84370E-CCB4-433E-BD5C-93AD8D5D0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 i="1">
                <a:latin typeface="Times New Roman" panose="02020603050405020304" pitchFamily="18" charset="0"/>
              </a:rPr>
              <a:t>  </a:t>
            </a: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9467" name="Rectangle 11">
            <a:extLst>
              <a:ext uri="{FF2B5EF4-FFF2-40B4-BE49-F238E27FC236}">
                <a16:creationId xmlns:a16="http://schemas.microsoft.com/office/drawing/2014/main" id="{439FCF09-94EB-4427-B3D8-F74DA2D1DCE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00200" y="4495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9468" name="Rectangle 12">
            <a:extLst>
              <a:ext uri="{FF2B5EF4-FFF2-40B4-BE49-F238E27FC236}">
                <a16:creationId xmlns:a16="http://schemas.microsoft.com/office/drawing/2014/main" id="{E7DEF09D-A078-4F20-874D-238F56644C3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68638" y="2209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9469" name="Rectangle 13">
            <a:extLst>
              <a:ext uri="{FF2B5EF4-FFF2-40B4-BE49-F238E27FC236}">
                <a16:creationId xmlns:a16="http://schemas.microsoft.com/office/drawing/2014/main" id="{53EA71A2-3C64-4610-AB84-6DD9DB09D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3714"/>
            <a:ext cx="457200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sp>
        <p:nvSpPr>
          <p:cNvPr id="19470" name="Rectangle 14">
            <a:extLst>
              <a:ext uri="{FF2B5EF4-FFF2-40B4-BE49-F238E27FC236}">
                <a16:creationId xmlns:a16="http://schemas.microsoft.com/office/drawing/2014/main" id="{7FDD1CA6-9E82-45DC-8F1A-5174F1E4D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457200" cy="198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700">
              <a:latin typeface="Times New Roman" panose="02020603050405020304" pitchFamily="18" charset="0"/>
            </a:endParaRPr>
          </a:p>
        </p:txBody>
      </p:sp>
      <p:pic>
        <p:nvPicPr>
          <p:cNvPr id="19471" name="Picture 15" descr="DarylASD">
            <a:extLst>
              <a:ext uri="{FF2B5EF4-FFF2-40B4-BE49-F238E27FC236}">
                <a16:creationId xmlns:a16="http://schemas.microsoft.com/office/drawing/2014/main" id="{A2CD2736-7803-49C5-807D-C13DAEA8E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2" name="Text Box 16">
            <a:extLst>
              <a:ext uri="{FF2B5EF4-FFF2-40B4-BE49-F238E27FC236}">
                <a16:creationId xmlns:a16="http://schemas.microsoft.com/office/drawing/2014/main" id="{1F5235F3-190E-40DB-9838-B1A36651B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943601"/>
            <a:ext cx="3657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St. Mary’s Baptist Church, Lake Charles, LA $2.3M</a:t>
            </a:r>
          </a:p>
        </p:txBody>
      </p:sp>
      <p:sp>
        <p:nvSpPr>
          <p:cNvPr id="19473" name="Text Box 17">
            <a:extLst>
              <a:ext uri="{FF2B5EF4-FFF2-40B4-BE49-F238E27FC236}">
                <a16:creationId xmlns:a16="http://schemas.microsoft.com/office/drawing/2014/main" id="{893DD9D9-7AC9-44FD-8806-F76DF58D4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86201"/>
            <a:ext cx="32067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/>
              <a:t>St. Mary’s Baptist Church, Lake Charles, LA $2.3M</a:t>
            </a:r>
          </a:p>
        </p:txBody>
      </p:sp>
      <p:pic>
        <p:nvPicPr>
          <p:cNvPr id="19474" name="Picture 20">
            <a:extLst>
              <a:ext uri="{FF2B5EF4-FFF2-40B4-BE49-F238E27FC236}">
                <a16:creationId xmlns:a16="http://schemas.microsoft.com/office/drawing/2014/main" id="{BD1DB75B-51D2-4B63-8184-CCDAAD437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381000"/>
            <a:ext cx="3914775" cy="346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75" name="Picture 21">
            <a:extLst>
              <a:ext uri="{FF2B5EF4-FFF2-40B4-BE49-F238E27FC236}">
                <a16:creationId xmlns:a16="http://schemas.microsoft.com/office/drawing/2014/main" id="{8EB6EDF1-EF76-41FA-A71B-B1D2F07F2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44850"/>
            <a:ext cx="4114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869629"/>
      </p:ext>
    </p:extLst>
  </p:cSld>
  <p:clrMapOvr>
    <a:masterClrMapping/>
  </p:clrMapOvr>
  <p:transition spd="med" advTm="4000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93D872E8-10B8-4BFC-94B6-48541556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5603" name="Content Placeholder 4">
            <a:extLst>
              <a:ext uri="{FF2B5EF4-FFF2-40B4-BE49-F238E27FC236}">
                <a16:creationId xmlns:a16="http://schemas.microsoft.com/office/drawing/2014/main" id="{60F1C51B-10C1-4CA0-A5FB-88F33666A1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057400"/>
            <a:ext cx="4038600" cy="3151188"/>
          </a:xfrm>
        </p:spPr>
      </p:pic>
      <p:pic>
        <p:nvPicPr>
          <p:cNvPr id="25604" name="Content Placeholder 5">
            <a:extLst>
              <a:ext uri="{FF2B5EF4-FFF2-40B4-BE49-F238E27FC236}">
                <a16:creationId xmlns:a16="http://schemas.microsoft.com/office/drawing/2014/main" id="{89CE9AF9-E22F-4855-888B-C159A8C306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905000"/>
            <a:ext cx="4038600" cy="3303588"/>
          </a:xfrm>
        </p:spPr>
      </p:pic>
    </p:spTree>
    <p:extLst>
      <p:ext uri="{BB962C8B-B14F-4D97-AF65-F5344CB8AC3E}">
        <p14:creationId xmlns:p14="http://schemas.microsoft.com/office/powerpoint/2010/main" val="3459989492"/>
      </p:ext>
    </p:extLst>
  </p:cSld>
  <p:clrMapOvr>
    <a:masterClrMapping/>
  </p:clrMapOvr>
  <p:transition spd="med" advTm="4000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2337FFD-5433-4AAE-8A7B-482EC25B7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7651" name="Content Placeholder 4">
            <a:extLst>
              <a:ext uri="{FF2B5EF4-FFF2-40B4-BE49-F238E27FC236}">
                <a16:creationId xmlns:a16="http://schemas.microsoft.com/office/drawing/2014/main" id="{17B6A892-6F89-4D63-86B3-231930CDB9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516189"/>
            <a:ext cx="4038600" cy="3609975"/>
          </a:xfrm>
        </p:spPr>
      </p:pic>
      <p:pic>
        <p:nvPicPr>
          <p:cNvPr id="27652" name="Content Placeholder 5">
            <a:extLst>
              <a:ext uri="{FF2B5EF4-FFF2-40B4-BE49-F238E27FC236}">
                <a16:creationId xmlns:a16="http://schemas.microsoft.com/office/drawing/2014/main" id="{382582AD-DCAB-47C4-A23F-AAF0DF2716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516188"/>
            <a:ext cx="4038600" cy="3351212"/>
          </a:xfrm>
        </p:spPr>
      </p:pic>
    </p:spTree>
    <p:extLst>
      <p:ext uri="{BB962C8B-B14F-4D97-AF65-F5344CB8AC3E}">
        <p14:creationId xmlns:p14="http://schemas.microsoft.com/office/powerpoint/2010/main" val="1465265885"/>
      </p:ext>
    </p:extLst>
  </p:cSld>
  <p:clrMapOvr>
    <a:masterClrMapping/>
  </p:clrMapOvr>
  <p:transition spd="med" advTm="4000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72642A2-2F9C-4233-9542-B6ACC9477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76250"/>
          </a:xfrm>
          <a:prstGeom prst="rect">
            <a:avLst/>
          </a:prstGeom>
          <a:solidFill>
            <a:srgbClr val="760C2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A</a:t>
            </a:r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BOUT</a:t>
            </a:r>
            <a:r>
              <a:rPr lang="en-US" altLang="en-US" sz="2800" b="1">
                <a:solidFill>
                  <a:schemeClr val="bg1"/>
                </a:solidFill>
                <a:latin typeface="Times New Roman" panose="02020603050405020304" pitchFamily="18" charset="0"/>
              </a:rPr>
              <a:t> ASD CONSULTANTS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15943CE-AF7F-4991-9C69-5C28EFEBE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234217"/>
            <a:ext cx="3886200" cy="366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38050" tIns="0" rIns="0" bIns="152352" anchor="ctr"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ABOUT ASD CONSULTANTS, INC.</a:t>
            </a:r>
          </a:p>
          <a:p>
            <a:endParaRPr lang="en-US" altLang="en-US" sz="1600" b="1">
              <a:solidFill>
                <a:srgbClr val="660033"/>
              </a:solidFill>
            </a:endParaRPr>
          </a:p>
          <a:p>
            <a:r>
              <a:rPr lang="en-US" altLang="en-US" sz="1400" b="1"/>
              <a:t>ASD Consultants, Inc.</a:t>
            </a:r>
            <a:r>
              <a:rPr lang="en-US" altLang="en-US" sz="1400"/>
              <a:t> was established in 1994 as a multi-purpose consulting/construction firm, offering Project and Construction Management services; in addition </a:t>
            </a:r>
            <a:r>
              <a:rPr lang="en-US" altLang="en-US" sz="1400" b="1"/>
              <a:t>ASD Consultants, Inc.</a:t>
            </a:r>
            <a:r>
              <a:rPr lang="en-US" altLang="en-US" sz="1400"/>
              <a:t> provides detailed cost estimating services.  Having completed over 400 individual projects with a collective value of over $1 Billion, our firm continues to be one of only a few full service companies, which is entirely specialized in its fields of expertise.  </a:t>
            </a:r>
            <a:r>
              <a:rPr lang="en-US" altLang="en-US" sz="1400" b="1"/>
              <a:t>ASD Consultants, Inc.</a:t>
            </a:r>
            <a:r>
              <a:rPr lang="en-US" altLang="en-US" sz="1400"/>
              <a:t> is managed by architectural and construction professionals.  Our staff is thoroughly experienced in project management, quality control, construction management and cost controls.</a:t>
            </a:r>
            <a:endParaRPr lang="en-US" altLang="en-US" sz="1400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37C90A98-C806-4CE2-883D-17CC539B6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114801"/>
            <a:ext cx="37338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38050" tIns="0" rIns="0" bIns="152352" anchor="ctr">
            <a:spAutoFit/>
          </a:bodyPr>
          <a:lstStyle/>
          <a:p>
            <a:r>
              <a:rPr lang="en-US" altLang="en-US" sz="1600" b="1">
                <a:solidFill>
                  <a:srgbClr val="660033"/>
                </a:solidFill>
              </a:rPr>
              <a:t>COPORATE OFFICE</a:t>
            </a:r>
            <a:r>
              <a:rPr lang="en-US" altLang="en-US"/>
              <a:t> </a:t>
            </a:r>
          </a:p>
          <a:p>
            <a:r>
              <a:rPr lang="en-US" altLang="en-US" sz="1200" b="1"/>
              <a:t>ASD Consultants, Inc.</a:t>
            </a:r>
          </a:p>
          <a:p>
            <a:r>
              <a:rPr lang="en-US" altLang="en-US" sz="1200" b="1"/>
              <a:t>8120 NORTH IH 35</a:t>
            </a:r>
          </a:p>
          <a:p>
            <a:pPr lvl="2"/>
            <a:r>
              <a:rPr lang="en-US" altLang="en-US" sz="1200" b="1"/>
              <a:t>Suite B200</a:t>
            </a:r>
          </a:p>
          <a:p>
            <a:pPr lvl="1"/>
            <a:r>
              <a:rPr lang="en-US" altLang="en-US" sz="1200" b="1"/>
              <a:t>Austin, Texas 78753</a:t>
            </a:r>
          </a:p>
          <a:p>
            <a:pPr lvl="1"/>
            <a:r>
              <a:rPr lang="en-US" altLang="en-US" sz="1200" b="1"/>
              <a:t>Phone: (512) 836-3329</a:t>
            </a:r>
          </a:p>
          <a:p>
            <a:pPr lvl="1"/>
            <a:r>
              <a:rPr lang="en-US" altLang="en-US" sz="1200" b="1"/>
              <a:t>Fax:  (512) 836-3802</a:t>
            </a:r>
          </a:p>
          <a:p>
            <a:pPr lvl="1"/>
            <a:r>
              <a:rPr lang="en-US" altLang="en-US" sz="1200" b="1"/>
              <a:t>E-Mail: </a:t>
            </a:r>
            <a:r>
              <a:rPr lang="en-US" altLang="en-US" sz="1200" b="1">
                <a:hlinkClick r:id="rId3"/>
              </a:rPr>
              <a:t>mail@asdconsultantsinc.com</a:t>
            </a:r>
            <a:endParaRPr lang="en-US" altLang="en-US" sz="1200" b="1"/>
          </a:p>
          <a:p>
            <a:pPr lvl="1"/>
            <a:r>
              <a:rPr lang="en-US" altLang="en-US" sz="1200" b="1"/>
              <a:t>Web Address: </a:t>
            </a:r>
            <a:r>
              <a:rPr lang="en-US" altLang="en-US" sz="1200" b="1">
                <a:hlinkClick r:id="rId4" action="ppaction://hlinkpres?slideindex=1&amp;slidetitle=Qualifications Presentation"/>
              </a:rPr>
              <a:t>www.asdconsultantsinc.com</a:t>
            </a:r>
            <a:r>
              <a:rPr lang="en-US" altLang="en-US"/>
              <a:t> </a:t>
            </a:r>
          </a:p>
          <a:p>
            <a:endParaRPr lang="en-US" altLang="en-US" sz="11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eaLnBrk="0" hangingPunct="0">
              <a:lnSpc>
                <a:spcPct val="110000"/>
              </a:lnSpc>
            </a:pPr>
            <a:r>
              <a:rPr lang="en-US" altLang="en-US" sz="11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3D781F57-5AB1-4661-B3DF-7C7556E5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628884"/>
            <a:ext cx="18288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 b="1">
                <a:hlinkClick r:id="rId4" action="ppaction://hlinkpres?slideindex=1&amp;slidetitle=Qualifications Presentation"/>
              </a:rPr>
              <a:t>www.asdconsultantsinc.com</a:t>
            </a:r>
            <a:endParaRPr lang="en-US" altLang="en-US" sz="900" b="1"/>
          </a:p>
        </p:txBody>
      </p:sp>
      <p:sp>
        <p:nvSpPr>
          <p:cNvPr id="7177" name="Text Box 9">
            <a:extLst>
              <a:ext uri="{FF2B5EF4-FFF2-40B4-BE49-F238E27FC236}">
                <a16:creationId xmlns:a16="http://schemas.microsoft.com/office/drawing/2014/main" id="{DFE2CFA2-2665-4DA0-B140-5F106C8C8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528638"/>
            <a:ext cx="220663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37160" rIns="0" bIns="18288" anchor="b"/>
          <a:lstStyle/>
          <a:p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7179" name="Picture 11">
            <a:extLst>
              <a:ext uri="{FF2B5EF4-FFF2-40B4-BE49-F238E27FC236}">
                <a16:creationId xmlns:a16="http://schemas.microsoft.com/office/drawing/2014/main" id="{24CD7615-E3E7-4476-8A44-9DEF747AC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62001"/>
            <a:ext cx="4294188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1" name="Picture 13" descr="DarylASD">
            <a:extLst>
              <a:ext uri="{FF2B5EF4-FFF2-40B4-BE49-F238E27FC236}">
                <a16:creationId xmlns:a16="http://schemas.microsoft.com/office/drawing/2014/main" id="{2054C6B7-0557-489E-8E31-5FC9CA256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943600"/>
            <a:ext cx="1371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2" name="Text Box 14">
            <a:extLst>
              <a:ext uri="{FF2B5EF4-FFF2-40B4-BE49-F238E27FC236}">
                <a16:creationId xmlns:a16="http://schemas.microsoft.com/office/drawing/2014/main" id="{085DAFB9-14D4-4D07-9519-D4280BD8B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733800"/>
            <a:ext cx="36984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 b="1"/>
              <a:t>New Pilgrim Rest Primative Baptist Church Austin, TX  ( 1 million)</a:t>
            </a:r>
            <a:r>
              <a:rPr lang="en-US" altLang="en-US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0434897"/>
      </p:ext>
    </p:extLst>
  </p:cSld>
  <p:clrMapOvr>
    <a:masterClrMapping/>
  </p:clrMapOvr>
  <p:transition spd="med" advTm="4000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819A1-BA15-479B-B346-CFDAE27C8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28AA03-33FB-4162-B05E-329FFB52A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3821" y="-292402"/>
            <a:ext cx="12006805" cy="6539695"/>
          </a:xfrm>
        </p:spPr>
      </p:pic>
    </p:spTree>
    <p:extLst>
      <p:ext uri="{BB962C8B-B14F-4D97-AF65-F5344CB8AC3E}">
        <p14:creationId xmlns:p14="http://schemas.microsoft.com/office/powerpoint/2010/main" val="2031485750"/>
      </p:ext>
    </p:extLst>
  </p:cSld>
  <p:clrMapOvr>
    <a:masterClrMapping/>
  </p:clrMapOvr>
  <p:transition spd="med" advTm="4000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8D073C-D5F3-45C1-92CD-7EF91B8F36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ASD CONSULTANTS, INC. AWARDS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1BA5ED4-D3E1-4762-A9E2-0003CB5EC9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62252"/>
      </p:ext>
    </p:extLst>
  </p:cSld>
  <p:clrMapOvr>
    <a:masterClrMapping/>
  </p:clrMapOvr>
  <p:transition spd="med" advTm="4000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\\Marketing\my documents\My Pictures\PJCInterior\PJC.jpg">
            <a:extLst>
              <a:ext uri="{FF2B5EF4-FFF2-40B4-BE49-F238E27FC236}">
                <a16:creationId xmlns:a16="http://schemas.microsoft.com/office/drawing/2014/main" id="{2159E351-F7B6-495D-A511-FB71350C6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7620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79" name="Rectangle 3">
            <a:extLst>
              <a:ext uri="{FF2B5EF4-FFF2-40B4-BE49-F238E27FC236}">
                <a16:creationId xmlns:a16="http://schemas.microsoft.com/office/drawing/2014/main" id="{666D582F-E17C-4D3D-AD0F-F9E8DEE60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6019800"/>
            <a:ext cx="74676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ASD Consultants, Inc.</a:t>
            </a:r>
          </a:p>
          <a:p>
            <a:pPr algn="ctr"/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- Project Manager   - Construction Manager	- Cost Estimator</a:t>
            </a:r>
          </a:p>
        </p:txBody>
      </p:sp>
      <p:pic>
        <p:nvPicPr>
          <p:cNvPr id="126980" name="Picture 4" descr="Q:\My Documents\my pictures\asdlogo1.jpg">
            <a:extLst>
              <a:ext uri="{FF2B5EF4-FFF2-40B4-BE49-F238E27FC236}">
                <a16:creationId xmlns:a16="http://schemas.microsoft.com/office/drawing/2014/main" id="{E39414C3-33F9-4B1B-B65D-C8285E356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856288"/>
            <a:ext cx="1700213" cy="100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1" name="Line 5">
            <a:extLst>
              <a:ext uri="{FF2B5EF4-FFF2-40B4-BE49-F238E27FC236}">
                <a16:creationId xmlns:a16="http://schemas.microsoft.com/office/drawing/2014/main" id="{10565734-6C64-4C9D-A072-B26F0C020C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6172200"/>
            <a:ext cx="7467600" cy="0"/>
          </a:xfrm>
          <a:prstGeom prst="line">
            <a:avLst/>
          </a:prstGeom>
          <a:noFill/>
          <a:ln w="76200" cmpd="tri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24001"/>
      </p:ext>
    </p:extLst>
  </p:cSld>
  <p:clrMapOvr>
    <a:masterClrMapping/>
  </p:clrMapOvr>
  <p:transition spd="med" advTm="4000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23B20B56-58FD-43D5-ABD4-30661657D7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b="1">
                <a:latin typeface="Arial" panose="020B0604020202020204" pitchFamily="34" charset="0"/>
              </a:rPr>
              <a:t>AUSTIN BUSINESS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b="1">
                <a:latin typeface="Arial" panose="020B0604020202020204" pitchFamily="34" charset="0"/>
              </a:rPr>
              <a:t>JOURNAL</a:t>
            </a:r>
          </a:p>
          <a:p>
            <a:r>
              <a:rPr lang="en-US" altLang="en-US">
                <a:latin typeface="Arial" panose="020B0604020202020204" pitchFamily="34" charset="0"/>
              </a:rPr>
              <a:t>Article on ASD’s  performance on the Austin-Bergstrom International Airport Parking Garage</a:t>
            </a:r>
          </a:p>
        </p:txBody>
      </p:sp>
      <p:graphicFrame>
        <p:nvGraphicFramePr>
          <p:cNvPr id="22537" name="Object 9">
            <a:extLst>
              <a:ext uri="{FF2B5EF4-FFF2-40B4-BE49-F238E27FC236}">
                <a16:creationId xmlns:a16="http://schemas.microsoft.com/office/drawing/2014/main" id="{8C3685D2-42DC-455C-9392-73D86BBD45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77001" y="2057401"/>
          <a:ext cx="3711575" cy="340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" name="Picture" r:id="rId3" imgW="2286000" imgH="1714680" progId="PictureIt!.Picture">
                  <p:embed/>
                </p:oleObj>
              </mc:Choice>
              <mc:Fallback>
                <p:oleObj name="Picture" r:id="rId3" imgW="2286000" imgH="1714680" progId="PictureIt!.Picture">
                  <p:embed/>
                  <p:pic>
                    <p:nvPicPr>
                      <p:cNvPr id="22537" name="Object 9">
                        <a:extLst>
                          <a:ext uri="{FF2B5EF4-FFF2-40B4-BE49-F238E27FC236}">
                            <a16:creationId xmlns:a16="http://schemas.microsoft.com/office/drawing/2014/main" id="{8C3685D2-42DC-455C-9392-73D86BBD45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2057401"/>
                        <a:ext cx="3711575" cy="340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242205"/>
      </p:ext>
    </p:extLst>
  </p:cSld>
  <p:clrMapOvr>
    <a:masterClrMapping/>
  </p:clrMapOvr>
  <p:transition spd="med" advTm="4000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5" name="Picture 5" descr="C:\My Documents\My Pictures\bosscover.jpg">
            <a:extLst>
              <a:ext uri="{FF2B5EF4-FFF2-40B4-BE49-F238E27FC236}">
                <a16:creationId xmlns:a16="http://schemas.microsoft.com/office/drawing/2014/main" id="{E5F25F51-4DEA-4A1A-B2A9-9E2488ACD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1752600"/>
            <a:ext cx="3560763" cy="3714750"/>
          </a:xfrm>
          <a:prstGeom prst="rect">
            <a:avLst/>
          </a:prstGeom>
          <a:noFill/>
          <a:effectLst>
            <a:prstShdw prst="shdw13" dist="53882" dir="13500000">
              <a:schemeClr val="hlink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286" name="Text Box 6">
            <a:extLst>
              <a:ext uri="{FF2B5EF4-FFF2-40B4-BE49-F238E27FC236}">
                <a16:creationId xmlns:a16="http://schemas.microsoft.com/office/drawing/2014/main" id="{00E5A95D-4CF0-4A01-8B7D-2AD8E5AAB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73350"/>
            <a:ext cx="344196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b="1">
                <a:latin typeface="Arial" panose="020B0604020202020204" pitchFamily="34" charset="0"/>
              </a:rPr>
              <a:t> ASD Consultants, Inc</a:t>
            </a:r>
          </a:p>
          <a:p>
            <a:r>
              <a:rPr lang="en-US" altLang="en-US" b="1">
                <a:latin typeface="Arial" panose="020B0604020202020204" pitchFamily="34" charset="0"/>
              </a:rPr>
              <a:t>was selected as “</a:t>
            </a:r>
            <a:r>
              <a:rPr lang="en-US" altLang="en-US" b="1" i="1">
                <a:latin typeface="Arial" panose="020B0604020202020204" pitchFamily="34" charset="0"/>
              </a:rPr>
              <a:t>Consultants</a:t>
            </a:r>
          </a:p>
          <a:p>
            <a:r>
              <a:rPr lang="en-US" altLang="en-US" b="1" i="1">
                <a:latin typeface="Arial" panose="020B0604020202020204" pitchFamily="34" charset="0"/>
              </a:rPr>
              <a:t>of the Year</a:t>
            </a:r>
            <a:r>
              <a:rPr lang="en-US" altLang="en-US" b="1">
                <a:latin typeface="Arial" panose="020B0604020202020204" pitchFamily="34" charset="0"/>
              </a:rPr>
              <a:t> “ by the Texas</a:t>
            </a:r>
          </a:p>
          <a:p>
            <a:r>
              <a:rPr lang="en-US" altLang="en-US" b="1">
                <a:latin typeface="Arial" panose="020B0604020202020204" pitchFamily="34" charset="0"/>
              </a:rPr>
              <a:t>Association of Minority </a:t>
            </a:r>
          </a:p>
          <a:p>
            <a:r>
              <a:rPr lang="en-US" altLang="en-US" b="1">
                <a:latin typeface="Arial" panose="020B0604020202020204" pitchFamily="34" charset="0"/>
              </a:rPr>
              <a:t>and Business Enterprises</a:t>
            </a:r>
          </a:p>
        </p:txBody>
      </p:sp>
    </p:spTree>
    <p:extLst>
      <p:ext uri="{BB962C8B-B14F-4D97-AF65-F5344CB8AC3E}">
        <p14:creationId xmlns:p14="http://schemas.microsoft.com/office/powerpoint/2010/main" val="3149776024"/>
      </p:ext>
    </p:extLst>
  </p:cSld>
  <p:clrMapOvr>
    <a:masterClrMapping/>
  </p:clrMapOvr>
  <p:transition spd="med" advTm="4000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CD1522E1-A0F2-44CA-91B4-E61E3271F87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629400" y="1905000"/>
            <a:ext cx="38100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b="1">
                <a:latin typeface="Arial" panose="020B0604020202020204" pitchFamily="34" charset="0"/>
              </a:rPr>
              <a:t>AWARDS</a:t>
            </a:r>
          </a:p>
          <a:p>
            <a:r>
              <a:rPr lang="en-US" altLang="en-US">
                <a:latin typeface="Arial" panose="020B0604020202020204" pitchFamily="34" charset="0"/>
              </a:rPr>
              <a:t>1994 Appreciation Award for the Design of the Woman’s Place at Brackenridge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>
                <a:latin typeface="Arial" panose="020B0604020202020204" pitchFamily="34" charset="0"/>
              </a:rPr>
              <a:t>    Hospital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82949" name="Object 5">
            <a:extLst>
              <a:ext uri="{FF2B5EF4-FFF2-40B4-BE49-F238E27FC236}">
                <a16:creationId xmlns:a16="http://schemas.microsoft.com/office/drawing/2014/main" id="{DA50076C-BAEF-455C-9F36-A94FB6186FB7}"/>
              </a:ext>
            </a:extLst>
          </p:cNvPr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1905000" y="2333625"/>
          <a:ext cx="3810000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4" name="Picture" r:id="rId3" imgW="2286000" imgH="1714680" progId="PictureIt!.Picture">
                  <p:embed/>
                </p:oleObj>
              </mc:Choice>
              <mc:Fallback>
                <p:oleObj name="Picture" r:id="rId3" imgW="2286000" imgH="1714680" progId="PictureIt!.Picture">
                  <p:embed/>
                  <p:pic>
                    <p:nvPicPr>
                      <p:cNvPr id="82949" name="Object 5">
                        <a:extLst>
                          <a:ext uri="{FF2B5EF4-FFF2-40B4-BE49-F238E27FC236}">
                            <a16:creationId xmlns:a16="http://schemas.microsoft.com/office/drawing/2014/main" id="{DA50076C-BAEF-455C-9F36-A94FB6186F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333625"/>
                        <a:ext cx="3810000" cy="325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3768863"/>
      </p:ext>
    </p:extLst>
  </p:cSld>
  <p:clrMapOvr>
    <a:masterClrMapping/>
  </p:clrMapOvr>
  <p:transition spd="med" advTm="4000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828EC83A-78BA-441E-8406-A8B1EA66C0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2017713"/>
            <a:ext cx="38100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b="1">
                <a:latin typeface="Arial" panose="020B0604020202020204" pitchFamily="34" charset="0"/>
              </a:rPr>
              <a:t>AWARDS</a:t>
            </a:r>
          </a:p>
          <a:p>
            <a:endParaRPr lang="en-US" altLang="en-US" b="1">
              <a:latin typeface="Arial" panose="020B0604020202020204" pitchFamily="34" charset="0"/>
            </a:endParaRPr>
          </a:p>
          <a:p>
            <a:r>
              <a:rPr lang="en-US" altLang="en-US">
                <a:latin typeface="Arial" panose="020B0604020202020204" pitchFamily="34" charset="0"/>
              </a:rPr>
              <a:t>1988 Award for the Renovation to the Dougherty Arts Center</a:t>
            </a:r>
          </a:p>
        </p:txBody>
      </p:sp>
      <p:graphicFrame>
        <p:nvGraphicFramePr>
          <p:cNvPr id="81929" name="Object 9">
            <a:extLst>
              <a:ext uri="{FF2B5EF4-FFF2-40B4-BE49-F238E27FC236}">
                <a16:creationId xmlns:a16="http://schemas.microsoft.com/office/drawing/2014/main" id="{786B95BD-BA70-495C-B076-D0383BA2EB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1" y="2438400"/>
          <a:ext cx="4003675" cy="300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8" name="Picture" r:id="rId3" imgW="2285714" imgH="1714739" progId="PictureIt!.Picture">
                  <p:embed/>
                </p:oleObj>
              </mc:Choice>
              <mc:Fallback>
                <p:oleObj name="Picture" r:id="rId3" imgW="2285714" imgH="1714739" progId="PictureIt!.Picture">
                  <p:embed/>
                  <p:pic>
                    <p:nvPicPr>
                      <p:cNvPr id="81929" name="Object 9">
                        <a:extLst>
                          <a:ext uri="{FF2B5EF4-FFF2-40B4-BE49-F238E27FC236}">
                            <a16:creationId xmlns:a16="http://schemas.microsoft.com/office/drawing/2014/main" id="{786B95BD-BA70-495C-B076-D0383BA2EB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2438400"/>
                        <a:ext cx="4003675" cy="300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6187814"/>
      </p:ext>
    </p:extLst>
  </p:cSld>
  <p:clrMapOvr>
    <a:masterClrMapping/>
  </p:clrMapOvr>
  <p:transition spd="med" advTm="4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15448</TotalTime>
  <Words>1833</Words>
  <Application>Microsoft Office PowerPoint</Application>
  <PresentationFormat>Widescreen</PresentationFormat>
  <Paragraphs>426</Paragraphs>
  <Slides>107</Slides>
  <Notes>21</Notes>
  <HiddenSlides>2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107</vt:i4>
      </vt:variant>
    </vt:vector>
  </HeadingPairs>
  <TitlesOfParts>
    <vt:vector size="117" baseType="lpstr">
      <vt:lpstr>Arial</vt:lpstr>
      <vt:lpstr>Calibri</vt:lpstr>
      <vt:lpstr>Calibri Light</vt:lpstr>
      <vt:lpstr>Helvetica</vt:lpstr>
      <vt:lpstr>Palatino</vt:lpstr>
      <vt:lpstr>Times New Roman</vt:lpstr>
      <vt:lpstr>Wingdings</vt:lpstr>
      <vt:lpstr>Office Theme</vt:lpstr>
      <vt:lpstr>Picture</vt:lpstr>
      <vt:lpstr>Document</vt:lpstr>
      <vt:lpstr>DALLAS WEST CHURCH OF CHURCH</vt:lpstr>
      <vt:lpstr>PowerPoint Presentation</vt:lpstr>
      <vt:lpstr>PowerPoint Presentation</vt:lpstr>
      <vt:lpstr>LAWRENCE AND MARDER CHURCH OF CHURCH</vt:lpstr>
      <vt:lpstr>PowerPoint Presentation</vt:lpstr>
      <vt:lpstr>PowerPoint Presentation</vt:lpstr>
      <vt:lpstr>MARSALIS STREET CHURCH OF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CLOVERLAND CHURCH OF CHRIST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GREENVILLE AVENUE CHURCH OF CHRIST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CHURCH OF CHRIST AT EAST SIDE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and Construction Management</vt:lpstr>
      <vt:lpstr>PowerPoint Presentation</vt:lpstr>
      <vt:lpstr>PowerPoint Presentation</vt:lpstr>
      <vt:lpstr>ST. JAMES MISSIONARY BAPTIST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PILGRIM REST PRIMATIVE BAPTIST CHURCH</vt:lpstr>
      <vt:lpstr>PowerPoint Presentation</vt:lpstr>
      <vt:lpstr>PowerPoint Presentation</vt:lpstr>
      <vt:lpstr>PowerPoint Presentation</vt:lpstr>
      <vt:lpstr>19TH STREET BAPTIST BAPTIST CHURCH</vt:lpstr>
      <vt:lpstr>PowerPoint Presentation</vt:lpstr>
      <vt:lpstr>Project and Construction Management</vt:lpstr>
      <vt:lpstr>Project and Construction Management</vt:lpstr>
      <vt:lpstr>PowerPoint Presentation</vt:lpstr>
      <vt:lpstr>GOODFELLOW AIR FORCE BASE CHAPEL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MISC. CHURCHES THAT ASD CONSULTANTS, INC. PROVIDED PROFESSIONAL SERVICES FOR</vt:lpstr>
      <vt:lpstr>PowerPoint Presentation</vt:lpstr>
      <vt:lpstr>Project and Construction Management</vt:lpstr>
      <vt:lpstr>Project and Construction Management</vt:lpstr>
      <vt:lpstr>Project and Construction Management</vt:lpstr>
      <vt:lpstr>Project and Construction Management</vt:lpstr>
      <vt:lpstr>Project and Construction Management</vt:lpstr>
      <vt:lpstr>PowerPoint Presentation</vt:lpstr>
      <vt:lpstr>PowerPoint Presentation</vt:lpstr>
      <vt:lpstr>MISC. CHURCHES DESIGNED BUT NOT CONSTRUCTED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ASD CONSULTANTS, INC. AWARDS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Curtis Brown</dc:creator>
  <cp:lastModifiedBy>Curtis Brown</cp:lastModifiedBy>
  <cp:revision>87</cp:revision>
  <dcterms:created xsi:type="dcterms:W3CDTF">2017-12-31T02:36:15Z</dcterms:created>
  <dcterms:modified xsi:type="dcterms:W3CDTF">2021-10-20T18:24:55Z</dcterms:modified>
</cp:coreProperties>
</file>